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8"/>
  </p:notesMasterIdLst>
  <p:handoutMasterIdLst>
    <p:handoutMasterId r:id="rId49"/>
  </p:handoutMasterIdLst>
  <p:sldIdLst>
    <p:sldId id="280" r:id="rId3"/>
    <p:sldId id="367" r:id="rId4"/>
    <p:sldId id="442" r:id="rId5"/>
    <p:sldId id="489" r:id="rId6"/>
    <p:sldId id="484" r:id="rId7"/>
    <p:sldId id="485" r:id="rId8"/>
    <p:sldId id="486" r:id="rId9"/>
    <p:sldId id="487" r:id="rId10"/>
    <p:sldId id="490" r:id="rId11"/>
    <p:sldId id="492" r:id="rId12"/>
    <p:sldId id="471" r:id="rId13"/>
    <p:sldId id="494" r:id="rId14"/>
    <p:sldId id="493" r:id="rId15"/>
    <p:sldId id="495" r:id="rId16"/>
    <p:sldId id="499" r:id="rId17"/>
    <p:sldId id="501" r:id="rId18"/>
    <p:sldId id="497" r:id="rId19"/>
    <p:sldId id="496" r:id="rId20"/>
    <p:sldId id="502" r:id="rId21"/>
    <p:sldId id="503" r:id="rId22"/>
    <p:sldId id="504" r:id="rId23"/>
    <p:sldId id="505" r:id="rId24"/>
    <p:sldId id="506" r:id="rId25"/>
    <p:sldId id="507" r:id="rId26"/>
    <p:sldId id="508" r:id="rId27"/>
    <p:sldId id="509" r:id="rId28"/>
    <p:sldId id="511" r:id="rId29"/>
    <p:sldId id="510" r:id="rId30"/>
    <p:sldId id="475" r:id="rId31"/>
    <p:sldId id="526" r:id="rId32"/>
    <p:sldId id="513" r:id="rId33"/>
    <p:sldId id="514" r:id="rId34"/>
    <p:sldId id="515" r:id="rId35"/>
    <p:sldId id="516" r:id="rId36"/>
    <p:sldId id="517" r:id="rId37"/>
    <p:sldId id="518" r:id="rId38"/>
    <p:sldId id="521" r:id="rId39"/>
    <p:sldId id="520" r:id="rId40"/>
    <p:sldId id="519" r:id="rId41"/>
    <p:sldId id="522" r:id="rId42"/>
    <p:sldId id="523" r:id="rId43"/>
    <p:sldId id="512" r:id="rId44"/>
    <p:sldId id="525" r:id="rId45"/>
    <p:sldId id="524" r:id="rId46"/>
    <p:sldId id="527" r:id="rId4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Anisimov" initials="AA" lastIdx="1" clrIdx="0">
    <p:extLst>
      <p:ext uri="{19B8F6BF-5375-455C-9EA6-DF929625EA0E}">
        <p15:presenceInfo xmlns:p15="http://schemas.microsoft.com/office/powerpoint/2012/main" userId="S::artem.anisimov@acronis.com::8e0119fb-7437-44e4-aa27-6025758f9fe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6788E-680A-49E5-BB93-D456A9D23A2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61F6E-92FD-414D-9278-71772D358C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73084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3.png>
</file>

<file path=ppt/media/image4.png>
</file>

<file path=ppt/media/image46.png>
</file>

<file path=ppt/media/image47.png>
</file>

<file path=ppt/media/image48.png>
</file>

<file path=ppt/media/image49.png>
</file>

<file path=ppt/media/image5.png>
</file>

<file path=ppt/media/image53.png>
</file>

<file path=ppt/media/image58.png>
</file>

<file path=ppt/media/image6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Основы построения файловых систем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F4945-C160-4CD5-B124-49B9BE14C0AB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3120B-582B-4354-977D-A474A534F6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56565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374511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443253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9735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14747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86076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093628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6610549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676491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6703882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2441834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19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398823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5297475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482095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926553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29894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479088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376962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3133033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4383004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2921900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1223113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29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2055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6861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110653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482598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9812625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9418343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121894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3412813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5648594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4939792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027365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39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22124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0416035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40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8419229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41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14447080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42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72434533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43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3083044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44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11913091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45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764718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5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40688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6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979726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7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55221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8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1891731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120B-582B-4354-977D-A474A534F6B9}" type="slidenum">
              <a:rPr lang="ru-RU" smtClean="0"/>
              <a:t>9</a:t>
            </a:fld>
            <a:endParaRPr lang="ru-RU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ru-RU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4241623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48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92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964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585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972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057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65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38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784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5054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7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1400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11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352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98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22754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Основы построения файловых систем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0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02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1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43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64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43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3722-5D9F-4E99-9720-9B6A0C7BB1C9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6C827-9CFA-4E1C-AE4D-19624BF57C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147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18C88-2408-4CFC-B25C-07450930B282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145A7-1FFA-4548-B8B9-099A1C219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14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image" Target="../media/image49.png"/><Relationship Id="rId12" Type="http://schemas.openxmlformats.org/officeDocument/2006/relationships/image" Target="../media/image6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8.png"/><Relationship Id="rId5" Type="http://schemas.openxmlformats.org/officeDocument/2006/relationships/image" Target="../media/image47.png"/><Relationship Id="rId10" Type="http://schemas.openxmlformats.org/officeDocument/2006/relationships/image" Target="../media/image66.png"/><Relationship Id="rId4" Type="http://schemas.openxmlformats.org/officeDocument/2006/relationships/image" Target="../media/image65.png"/><Relationship Id="rId9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openxmlformats.org/officeDocument/2006/relationships/image" Target="../media/image49.png"/><Relationship Id="rId12" Type="http://schemas.openxmlformats.org/officeDocument/2006/relationships/image" Target="../media/image6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8.png"/><Relationship Id="rId5" Type="http://schemas.openxmlformats.org/officeDocument/2006/relationships/image" Target="../media/image47.png"/><Relationship Id="rId10" Type="http://schemas.openxmlformats.org/officeDocument/2006/relationships/image" Target="../media/image66.png"/><Relationship Id="rId4" Type="http://schemas.openxmlformats.org/officeDocument/2006/relationships/image" Target="../media/image65.png"/><Relationship Id="rId9" Type="http://schemas.openxmlformats.org/officeDocument/2006/relationships/image" Target="../media/image4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49.png"/><Relationship Id="rId12" Type="http://schemas.openxmlformats.org/officeDocument/2006/relationships/image" Target="../media/image6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png"/><Relationship Id="rId11" Type="http://schemas.openxmlformats.org/officeDocument/2006/relationships/image" Target="../media/image58.png"/><Relationship Id="rId5" Type="http://schemas.openxmlformats.org/officeDocument/2006/relationships/image" Target="../media/image47.png"/><Relationship Id="rId10" Type="http://schemas.openxmlformats.org/officeDocument/2006/relationships/image" Target="../media/image66.png"/><Relationship Id="rId4" Type="http://schemas.openxmlformats.org/officeDocument/2006/relationships/image" Target="../media/image65.png"/><Relationship Id="rId9" Type="http://schemas.openxmlformats.org/officeDocument/2006/relationships/image" Target="../media/image4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608.06696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hyperlink" Target="https://www.cl.cam.ac.uk/techreports/UCAM-CL-TR-935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608.06696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hyperlink" Target="https://www.cl.cam.ac.uk/techreports/UCAM-CL-TR-935.pdf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osdi16/osdi16-li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jepsen.io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netflix/chaosmonkey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lamport.azurewebsites.net/tla/book-02-08-08.pdf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tif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lamport.azurewebsites.net/tla/book-02-08-08.pdf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amport.azurewebsites.net/tla/toolbox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189499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870555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4098" name="Picture 2" descr="Image result for МФТ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869" y="2142418"/>
            <a:ext cx="5586197" cy="248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cron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563" y="2078936"/>
            <a:ext cx="2614568" cy="261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70869" y="900147"/>
            <a:ext cx="8450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Основы построения файловых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206055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051780"/>
              </p:ext>
            </p:extLst>
          </p:nvPr>
        </p:nvGraphicFramePr>
        <p:xfrm>
          <a:off x="0" y="365761"/>
          <a:ext cx="12192000" cy="43134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Multi-PAXOS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записи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Наблюдение</a:t>
                      </a:r>
                      <a:r>
                        <a:rPr lang="en-US" b="0" dirty="0"/>
                        <a:t>: </a:t>
                      </a:r>
                      <a:r>
                        <a:rPr lang="ru-RU" b="0" dirty="0"/>
                        <a:t>количество </a:t>
                      </a:r>
                      <a:r>
                        <a:rPr lang="en-US" b="0" dirty="0" err="1"/>
                        <a:t>fsync</a:t>
                      </a:r>
                      <a:r>
                        <a:rPr lang="en-US" b="0" dirty="0"/>
                        <a:t>’</a:t>
                      </a:r>
                      <a:r>
                        <a:rPr lang="ru-RU" b="0" dirty="0" err="1"/>
                        <a:t>ов</a:t>
                      </a:r>
                      <a:r>
                        <a:rPr lang="ru-RU" b="0" dirty="0"/>
                        <a:t> можно дальше уменьшить, если за одну итерацию </a:t>
                      </a:r>
                      <a:r>
                        <a:rPr lang="en-US" b="0" dirty="0"/>
                        <a:t>3-6 </a:t>
                      </a:r>
                      <a:r>
                        <a:rPr lang="ru-RU" b="0" dirty="0"/>
                        <a:t>рассылать не одну запись в журнал, а несколько</a:t>
                      </a:r>
                      <a:r>
                        <a:rPr lang="en-US" b="0" dirty="0"/>
                        <a:t>.</a:t>
                      </a:r>
                      <a:r>
                        <a:rPr lang="ru-RU" b="0" dirty="0"/>
                        <a:t> Это возможно, если имеется несколько клиентов, делающих независимые запросы.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108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Вопрос</a:t>
                      </a:r>
                      <a:r>
                        <a:rPr lang="ru-RU" b="0" dirty="0"/>
                        <a:t>: как выбирать длину группы одновременно записываемых шагов (</a:t>
                      </a:r>
                      <a:r>
                        <a:rPr lang="en-US" b="0" dirty="0"/>
                        <a:t>batch)? – Adaptive batching.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559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752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83814865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800" dirty="0"/>
                            <a:t>Неосуществима ситуация, когда большинство</a:t>
                          </a:r>
                          <a:r>
                            <a:rPr lang="en-US" sz="180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𝔐</m:t>
                              </m:r>
                            </m:oMath>
                          </a14:m>
                          <a:r>
                            <a:rPr lang="ru-RU" sz="1800" dirty="0"/>
                            <a:t> </a:t>
                          </a:r>
                          <a:r>
                            <a:rPr lang="en-US" sz="1800" dirty="0"/>
                            <a:t>acceptor’</a:t>
                          </a:r>
                          <a:r>
                            <a:rPr lang="ru-RU" sz="1800" dirty="0" err="1"/>
                            <a:t>ов</a:t>
                          </a:r>
                          <a:r>
                            <a:rPr lang="ru-RU" sz="1800" dirty="0"/>
                            <a:t>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а потом некоторые из них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/>
                            <a:t>,</a:t>
                          </a:r>
                          <a:r>
                            <a:rPr lang="ru-RU" sz="1800" baseline="0" dirty="0"/>
                            <a:t> 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oMath>
                          </a14:m>
                          <a:r>
                            <a:rPr lang="en-US" sz="1800" baseline="0" dirty="0"/>
                            <a:t> </a:t>
                          </a:r>
                          <a:r>
                            <a:rPr lang="ru-RU" sz="1800" baseline="0" dirty="0"/>
                            <a:t>и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0" dirty="0" smtClean="0">
                                  <a:latin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800" baseline="0" dirty="0"/>
                            <a:t>.</a:t>
                          </a:r>
                          <a:endParaRPr lang="ru-RU" sz="1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83814865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80392" b="-137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/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blipFill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>
            <a:extLst>
              <a:ext uri="{FF2B5EF4-FFF2-40B4-BE49-F238E27FC236}">
                <a16:creationId xmlns:a16="http://schemas.microsoft.com/office/drawing/2014/main" id="{75B96C5F-ED31-FD41-BED4-52BA85D015A1}"/>
              </a:ext>
            </a:extLst>
          </p:cNvPr>
          <p:cNvSpPr/>
          <p:nvPr/>
        </p:nvSpPr>
        <p:spPr>
          <a:xfrm>
            <a:off x="1301142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6F4139B-73E7-D74E-9AA4-9392DFF9AEF9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159893"/>
            <a:ext cx="1326456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/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sz="1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blipFill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2A7AF36-F431-0C47-A2FE-6D51E2EB74FA}"/>
              </a:ext>
            </a:extLst>
          </p:cNvPr>
          <p:cNvCxnSpPr>
            <a:cxnSpLocks/>
          </p:cNvCxnSpPr>
          <p:nvPr/>
        </p:nvCxnSpPr>
        <p:spPr>
          <a:xfrm flipH="1" flipV="1">
            <a:off x="0" y="5580669"/>
            <a:ext cx="1326457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/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propose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Down Arrow 30">
            <a:extLst>
              <a:ext uri="{FF2B5EF4-FFF2-40B4-BE49-F238E27FC236}">
                <a16:creationId xmlns:a16="http://schemas.microsoft.com/office/drawing/2014/main" id="{84B5DBE4-86E9-3C46-BF5C-97CCCC94ACA4}"/>
              </a:ext>
            </a:extLst>
          </p:cNvPr>
          <p:cNvSpPr/>
          <p:nvPr/>
        </p:nvSpPr>
        <p:spPr>
          <a:xfrm>
            <a:off x="3489397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87B57AE-8ECE-4347-BF78-ABEA9A8732D1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5304844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/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prepare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blipFill>
                <a:blip r:embed="rId7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40C249-A6C2-CC49-B986-E98EEFC1BA19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2976833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6E82A86-67B7-FF4D-8365-533EE4FDC4E7}"/>
              </a:ext>
            </a:extLst>
          </p:cNvPr>
          <p:cNvSpPr txBox="1"/>
          <p:nvPr/>
        </p:nvSpPr>
        <p:spPr>
          <a:xfrm>
            <a:off x="3323127" y="1488268"/>
            <a:ext cx="44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P’</a:t>
            </a:r>
            <a:endParaRPr lang="ru-RU" dirty="0"/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7768ADCC-9561-8145-8414-BB55A23FF892}"/>
              </a:ext>
            </a:extLst>
          </p:cNvPr>
          <p:cNvSpPr/>
          <p:nvPr/>
        </p:nvSpPr>
        <p:spPr>
          <a:xfrm>
            <a:off x="5858989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/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𝔐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/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/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blipFill>
                <a:blip r:embed="rId10"/>
                <a:stretch>
                  <a:fillRect b="-137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07A3060-0D51-D447-BDBE-1F82443814D2}"/>
              </a:ext>
            </a:extLst>
          </p:cNvPr>
          <p:cNvCxnSpPr>
            <a:cxnSpLocks/>
          </p:cNvCxnSpPr>
          <p:nvPr/>
        </p:nvCxnSpPr>
        <p:spPr>
          <a:xfrm flipH="1">
            <a:off x="3527364" y="4007456"/>
            <a:ext cx="2358820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0649CE2-F5A0-E44C-BC05-E1D1597544C8}"/>
              </a:ext>
            </a:extLst>
          </p:cNvPr>
          <p:cNvCxnSpPr>
            <a:cxnSpLocks/>
          </p:cNvCxnSpPr>
          <p:nvPr/>
        </p:nvCxnSpPr>
        <p:spPr>
          <a:xfrm>
            <a:off x="5886184" y="3509024"/>
            <a:ext cx="1314947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/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blipFill>
                <a:blip r:embed="rId11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4E234A3-C7D2-2D43-8C79-4AE1CD22166C}"/>
              </a:ext>
            </a:extLst>
          </p:cNvPr>
          <p:cNvCxnSpPr>
            <a:cxnSpLocks/>
          </p:cNvCxnSpPr>
          <p:nvPr/>
        </p:nvCxnSpPr>
        <p:spPr>
          <a:xfrm flipH="1">
            <a:off x="3514766" y="4777627"/>
            <a:ext cx="2882901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/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blipFill>
                <a:blip r:embed="rId1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/>
              <p:nvPr/>
            </p:nvSpPr>
            <p:spPr>
              <a:xfrm>
                <a:off x="7273354" y="1583431"/>
                <a:ext cx="4718664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dirty="0"/>
                  <a:t>Рассуждение с прошлой лекции доказывает</a:t>
                </a:r>
                <a:br>
                  <a:rPr lang="ru-RU" dirty="0"/>
                </a:br>
                <a:r>
                  <a:rPr lang="ru-RU" dirty="0"/>
                  <a:t>следующее утверждение:</a:t>
                </a:r>
              </a:p>
              <a:p>
                <a:endParaRPr lang="ru-RU" dirty="0"/>
              </a:p>
              <a:p>
                <a:r>
                  <a:rPr lang="ru-RU" dirty="0"/>
                  <a:t>Если в эпоху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было выбрано 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то все запросы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propose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func>
                  </m:oMath>
                </a14:m>
                <a:r>
                  <a:rPr lang="en-US" dirty="0"/>
                  <a:t>, </a:t>
                </a:r>
                <a:r>
                  <a:rPr lang="ru-RU" dirty="0"/>
                  <a:t>где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&gt; 0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предлагают</a:t>
                </a:r>
                <a:r>
                  <a:rPr lang="en-US" dirty="0"/>
                  <a:t> </a:t>
                </a:r>
                <a:r>
                  <a:rPr lang="ru-RU" dirty="0"/>
                  <a:t>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</a:t>
                </a:r>
                <a:endParaRPr lang="ru-RU" dirty="0"/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3354" y="1583431"/>
                <a:ext cx="4718664" cy="1754326"/>
              </a:xfrm>
              <a:prstGeom prst="rect">
                <a:avLst/>
              </a:prstGeom>
              <a:blipFill>
                <a:blip r:embed="rId13"/>
                <a:stretch>
                  <a:fillRect l="-1075" t="-1439" b="-43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7361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27296522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800" dirty="0"/>
                            <a:t>Неосуществима ситуация, когда большинство</a:t>
                          </a:r>
                          <a:r>
                            <a:rPr lang="en-US" sz="180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𝔐</m:t>
                              </m:r>
                            </m:oMath>
                          </a14:m>
                          <a:r>
                            <a:rPr lang="ru-RU" sz="1800" dirty="0"/>
                            <a:t> </a:t>
                          </a:r>
                          <a:r>
                            <a:rPr lang="en-US" sz="1800" dirty="0"/>
                            <a:t>acceptor’</a:t>
                          </a:r>
                          <a:r>
                            <a:rPr lang="ru-RU" sz="1800" dirty="0" err="1"/>
                            <a:t>ов</a:t>
                          </a:r>
                          <a:r>
                            <a:rPr lang="ru-RU" sz="1800" dirty="0"/>
                            <a:t>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а потом некоторые из них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/>
                            <a:t>,</a:t>
                          </a:r>
                          <a:r>
                            <a:rPr lang="ru-RU" sz="1800" baseline="0" dirty="0"/>
                            <a:t> 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oMath>
                          </a14:m>
                          <a:r>
                            <a:rPr lang="en-US" sz="1800" baseline="0" dirty="0"/>
                            <a:t> </a:t>
                          </a:r>
                          <a:r>
                            <a:rPr lang="ru-RU" sz="1800" baseline="0" dirty="0"/>
                            <a:t>и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0" dirty="0" smtClean="0">
                                  <a:latin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800" baseline="0" dirty="0"/>
                            <a:t>.</a:t>
                          </a:r>
                          <a:endParaRPr lang="ru-RU" sz="1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27296522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80392" b="-137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/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blipFill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>
            <a:extLst>
              <a:ext uri="{FF2B5EF4-FFF2-40B4-BE49-F238E27FC236}">
                <a16:creationId xmlns:a16="http://schemas.microsoft.com/office/drawing/2014/main" id="{75B96C5F-ED31-FD41-BED4-52BA85D015A1}"/>
              </a:ext>
            </a:extLst>
          </p:cNvPr>
          <p:cNvSpPr/>
          <p:nvPr/>
        </p:nvSpPr>
        <p:spPr>
          <a:xfrm>
            <a:off x="1301142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6F4139B-73E7-D74E-9AA4-9392DFF9AEF9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159893"/>
            <a:ext cx="1326456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/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sz="1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blipFill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2A7AF36-F431-0C47-A2FE-6D51E2EB74FA}"/>
              </a:ext>
            </a:extLst>
          </p:cNvPr>
          <p:cNvCxnSpPr>
            <a:cxnSpLocks/>
          </p:cNvCxnSpPr>
          <p:nvPr/>
        </p:nvCxnSpPr>
        <p:spPr>
          <a:xfrm flipH="1" flipV="1">
            <a:off x="0" y="5580669"/>
            <a:ext cx="1326457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/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propose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Down Arrow 30">
            <a:extLst>
              <a:ext uri="{FF2B5EF4-FFF2-40B4-BE49-F238E27FC236}">
                <a16:creationId xmlns:a16="http://schemas.microsoft.com/office/drawing/2014/main" id="{84B5DBE4-86E9-3C46-BF5C-97CCCC94ACA4}"/>
              </a:ext>
            </a:extLst>
          </p:cNvPr>
          <p:cNvSpPr/>
          <p:nvPr/>
        </p:nvSpPr>
        <p:spPr>
          <a:xfrm>
            <a:off x="3489397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87B57AE-8ECE-4347-BF78-ABEA9A8732D1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5304844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/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prepare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blipFill>
                <a:blip r:embed="rId7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40C249-A6C2-CC49-B986-E98EEFC1BA19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2976833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6E82A86-67B7-FF4D-8365-533EE4FDC4E7}"/>
              </a:ext>
            </a:extLst>
          </p:cNvPr>
          <p:cNvSpPr txBox="1"/>
          <p:nvPr/>
        </p:nvSpPr>
        <p:spPr>
          <a:xfrm>
            <a:off x="3323127" y="1488268"/>
            <a:ext cx="44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P’</a:t>
            </a:r>
            <a:endParaRPr lang="ru-RU" dirty="0"/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7768ADCC-9561-8145-8414-BB55A23FF892}"/>
              </a:ext>
            </a:extLst>
          </p:cNvPr>
          <p:cNvSpPr/>
          <p:nvPr/>
        </p:nvSpPr>
        <p:spPr>
          <a:xfrm>
            <a:off x="5858989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/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𝔐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/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/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blipFill>
                <a:blip r:embed="rId10"/>
                <a:stretch>
                  <a:fillRect b="-137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07A3060-0D51-D447-BDBE-1F82443814D2}"/>
              </a:ext>
            </a:extLst>
          </p:cNvPr>
          <p:cNvCxnSpPr>
            <a:cxnSpLocks/>
          </p:cNvCxnSpPr>
          <p:nvPr/>
        </p:nvCxnSpPr>
        <p:spPr>
          <a:xfrm flipH="1">
            <a:off x="3527364" y="4007456"/>
            <a:ext cx="2358820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0649CE2-F5A0-E44C-BC05-E1D1597544C8}"/>
              </a:ext>
            </a:extLst>
          </p:cNvPr>
          <p:cNvCxnSpPr>
            <a:cxnSpLocks/>
          </p:cNvCxnSpPr>
          <p:nvPr/>
        </p:nvCxnSpPr>
        <p:spPr>
          <a:xfrm>
            <a:off x="5886184" y="3509024"/>
            <a:ext cx="1314947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/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blipFill>
                <a:blip r:embed="rId11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4E234A3-C7D2-2D43-8C79-4AE1CD22166C}"/>
              </a:ext>
            </a:extLst>
          </p:cNvPr>
          <p:cNvCxnSpPr>
            <a:cxnSpLocks/>
          </p:cNvCxnSpPr>
          <p:nvPr/>
        </p:nvCxnSpPr>
        <p:spPr>
          <a:xfrm flipH="1">
            <a:off x="3514766" y="4777627"/>
            <a:ext cx="2882901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/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blipFill>
                <a:blip r:embed="rId1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/>
              <p:nvPr/>
            </p:nvSpPr>
            <p:spPr>
              <a:xfrm>
                <a:off x="7273354" y="1583431"/>
                <a:ext cx="4981492" cy="34470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dirty="0"/>
                  <a:t>Рассуждение с прошлой лекции доказывает</a:t>
                </a:r>
                <a:br>
                  <a:rPr lang="ru-RU" dirty="0"/>
                </a:br>
                <a:r>
                  <a:rPr lang="ru-RU" dirty="0"/>
                  <a:t>следующее утверждение:</a:t>
                </a:r>
              </a:p>
              <a:p>
                <a:endParaRPr lang="ru-RU" dirty="0"/>
              </a:p>
              <a:p>
                <a:r>
                  <a:rPr lang="ru-RU" dirty="0"/>
                  <a:t>Если в эпоху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было выбрано 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то все запросы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propose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func>
                  </m:oMath>
                </a14:m>
                <a:r>
                  <a:rPr lang="en-US" dirty="0"/>
                  <a:t>, </a:t>
                </a:r>
                <a:r>
                  <a:rPr lang="ru-RU" dirty="0"/>
                  <a:t>где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&gt; 0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предлагают</a:t>
                </a:r>
                <a:r>
                  <a:rPr lang="en-US" dirty="0"/>
                  <a:t> </a:t>
                </a:r>
                <a:r>
                  <a:rPr lang="ru-RU" dirty="0"/>
                  <a:t>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</a:t>
                </a:r>
                <a:endParaRPr lang="ru-RU" dirty="0"/>
              </a:p>
              <a:p>
                <a:endParaRPr lang="ru-RU" sz="2000" dirty="0"/>
              </a:p>
              <a:p>
                <a:r>
                  <a:rPr lang="ru-RU" dirty="0"/>
                  <a:t>Действительно, запрос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propose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func>
                  </m:oMath>
                </a14:m>
                <a:br>
                  <a:rPr lang="ru-RU" dirty="0"/>
                </a:br>
                <a:r>
                  <a:rPr lang="ru-RU" dirty="0"/>
                  <a:t>рассылается большинству </a:t>
                </a:r>
                <a:r>
                  <a:rPr lang="en-US" dirty="0"/>
                  <a:t>acceptor’</a:t>
                </a:r>
                <a:r>
                  <a:rPr lang="ru-RU" dirty="0" err="1"/>
                  <a:t>ов</a:t>
                </a:r>
                <a:r>
                  <a:rPr lang="ru-RU" dirty="0"/>
                  <a:t>, поэтому</a:t>
                </a:r>
                <a:br>
                  <a:rPr lang="ru-RU" dirty="0"/>
                </a:br>
                <a:r>
                  <a:rPr lang="ru-RU" dirty="0"/>
                  <a:t>будет послан хотя бы одному </a:t>
                </a:r>
                <a:r>
                  <a:rPr lang="en-US" dirty="0"/>
                  <a:t>acceptor’</a:t>
                </a:r>
                <a:r>
                  <a:rPr lang="ru-RU" dirty="0"/>
                  <a:t>у из</a:t>
                </a:r>
                <a:br>
                  <a:rPr lang="ru-RU" dirty="0"/>
                </a:br>
                <a:r>
                  <a:rPr lang="ru-RU" dirty="0"/>
                  <a:t>большинства, принявшего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</a:t>
                </a:r>
                <a:r>
                  <a:rPr lang="ru-RU" dirty="0"/>
                  <a:t>В прошлый раз</a:t>
                </a:r>
                <a:br>
                  <a:rPr lang="ru-RU" dirty="0"/>
                </a:br>
                <a:r>
                  <a:rPr lang="ru-RU" dirty="0"/>
                  <a:t>мы показали, что это невозможно.</a:t>
                </a:r>
                <a:endParaRPr lang="en-US" dirty="0"/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3354" y="1583431"/>
                <a:ext cx="4981492" cy="3447098"/>
              </a:xfrm>
              <a:prstGeom prst="rect">
                <a:avLst/>
              </a:prstGeom>
              <a:blipFill>
                <a:blip r:embed="rId13"/>
                <a:stretch>
                  <a:fillRect l="-1018" t="-735" b="-183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2480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94697053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800" dirty="0"/>
                            <a:t>Неосуществима ситуация, когда большинство</a:t>
                          </a:r>
                          <a:r>
                            <a:rPr lang="en-US" sz="180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𝔐</m:t>
                              </m:r>
                            </m:oMath>
                          </a14:m>
                          <a:r>
                            <a:rPr lang="ru-RU" sz="1800" dirty="0"/>
                            <a:t> </a:t>
                          </a:r>
                          <a:r>
                            <a:rPr lang="en-US" sz="1800" dirty="0"/>
                            <a:t>acceptor’</a:t>
                          </a:r>
                          <a:r>
                            <a:rPr lang="ru-RU" sz="1800" dirty="0" err="1"/>
                            <a:t>ов</a:t>
                          </a:r>
                          <a:r>
                            <a:rPr lang="ru-RU" sz="1800" dirty="0"/>
                            <a:t>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а потом некоторые из них приняли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i="1" dirty="0" err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ru-RU" sz="1800" dirty="0"/>
                            <a:t>,</a:t>
                          </a:r>
                          <a:r>
                            <a:rPr lang="ru-RU" sz="1800" baseline="0" dirty="0"/>
                            <a:t> 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oMath>
                          </a14:m>
                          <a:r>
                            <a:rPr lang="en-US" sz="1800" baseline="0" dirty="0"/>
                            <a:t> </a:t>
                          </a:r>
                          <a:r>
                            <a:rPr lang="ru-RU" sz="1800" baseline="0" dirty="0"/>
                            <a:t>и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0" dirty="0" smtClean="0">
                                  <a:latin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sz="1800" i="1" baseline="0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800" baseline="0" dirty="0"/>
                            <a:t>.</a:t>
                          </a:r>
                          <a:endParaRPr lang="ru-RU" sz="1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94697053"/>
                  </p:ext>
                </p:extLst>
              </p:nvPr>
            </p:nvGraphicFramePr>
            <p:xfrm>
              <a:off x="0" y="365761"/>
              <a:ext cx="12192000" cy="109728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Корректность алгоритма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80392" b="-137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7808724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/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2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C13E3D9-ECC9-C542-8177-E0BB77C712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877848"/>
                <a:ext cx="1326456" cy="276999"/>
              </a:xfrm>
              <a:prstGeom prst="rect">
                <a:avLst/>
              </a:prstGeom>
              <a:blipFill>
                <a:blip r:embed="rId4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>
            <a:extLst>
              <a:ext uri="{FF2B5EF4-FFF2-40B4-BE49-F238E27FC236}">
                <a16:creationId xmlns:a16="http://schemas.microsoft.com/office/drawing/2014/main" id="{75B96C5F-ED31-FD41-BED4-52BA85D015A1}"/>
              </a:ext>
            </a:extLst>
          </p:cNvPr>
          <p:cNvSpPr/>
          <p:nvPr/>
        </p:nvSpPr>
        <p:spPr>
          <a:xfrm>
            <a:off x="1301142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6F4139B-73E7-D74E-9AA4-9392DFF9AEF9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159893"/>
            <a:ext cx="1326456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/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sz="1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2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75FEC80-8625-E94B-8960-F8ED85A0D2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76" y="5314934"/>
                <a:ext cx="1373325" cy="276999"/>
              </a:xfrm>
              <a:prstGeom prst="rect">
                <a:avLst/>
              </a:prstGeom>
              <a:blipFill>
                <a:blip r:embed="rId5"/>
                <a:stretch>
                  <a:fillRect b="-4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2A7AF36-F431-0C47-A2FE-6D51E2EB74FA}"/>
              </a:ext>
            </a:extLst>
          </p:cNvPr>
          <p:cNvCxnSpPr>
            <a:cxnSpLocks/>
          </p:cNvCxnSpPr>
          <p:nvPr/>
        </p:nvCxnSpPr>
        <p:spPr>
          <a:xfrm flipH="1" flipV="1">
            <a:off x="0" y="5580669"/>
            <a:ext cx="1326457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/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propose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DCABE9A-8C5F-4443-BC68-04FB49FDC7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9352" y="4935511"/>
                <a:ext cx="2215414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Down Arrow 30">
            <a:extLst>
              <a:ext uri="{FF2B5EF4-FFF2-40B4-BE49-F238E27FC236}">
                <a16:creationId xmlns:a16="http://schemas.microsoft.com/office/drawing/2014/main" id="{84B5DBE4-86E9-3C46-BF5C-97CCCC94ACA4}"/>
              </a:ext>
            </a:extLst>
          </p:cNvPr>
          <p:cNvSpPr/>
          <p:nvPr/>
        </p:nvSpPr>
        <p:spPr>
          <a:xfrm>
            <a:off x="3489397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87B57AE-8ECE-4347-BF78-ABEA9A8732D1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5304844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/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prepare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394A21E-871C-B64E-B81F-FB5B622BFF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3857" y="2584635"/>
                <a:ext cx="1846403" cy="369332"/>
              </a:xfrm>
              <a:prstGeom prst="rect">
                <a:avLst/>
              </a:prstGeom>
              <a:blipFill>
                <a:blip r:embed="rId7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40C249-A6C2-CC49-B986-E98EEFC1BA19}"/>
              </a:ext>
            </a:extLst>
          </p:cNvPr>
          <p:cNvCxnSpPr>
            <a:cxnSpLocks/>
          </p:cNvCxnSpPr>
          <p:nvPr/>
        </p:nvCxnSpPr>
        <p:spPr>
          <a:xfrm flipH="1" flipV="1">
            <a:off x="1301143" y="2976833"/>
            <a:ext cx="2213623" cy="1009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6E82A86-67B7-FF4D-8365-533EE4FDC4E7}"/>
              </a:ext>
            </a:extLst>
          </p:cNvPr>
          <p:cNvSpPr txBox="1"/>
          <p:nvPr/>
        </p:nvSpPr>
        <p:spPr>
          <a:xfrm>
            <a:off x="3323127" y="1488268"/>
            <a:ext cx="441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P’</a:t>
            </a:r>
            <a:endParaRPr lang="ru-RU" dirty="0"/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7768ADCC-9561-8145-8414-BB55A23FF892}"/>
              </a:ext>
            </a:extLst>
          </p:cNvPr>
          <p:cNvSpPr/>
          <p:nvPr/>
        </p:nvSpPr>
        <p:spPr>
          <a:xfrm>
            <a:off x="5858989" y="1867691"/>
            <a:ext cx="54389" cy="4639685"/>
          </a:xfrm>
          <a:prstGeom prst="downArrow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/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𝔐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703C8B9-0F73-5A4C-9A53-8C0998711B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4698" y="1500382"/>
                <a:ext cx="1022969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/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5CE02F1-1412-AC4A-91AD-8D0022430E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872" y="1488268"/>
                <a:ext cx="441318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/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1330714-9CAF-654D-ACFC-E7209616A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766" y="3660418"/>
                <a:ext cx="2371418" cy="369332"/>
              </a:xfrm>
              <a:prstGeom prst="rect">
                <a:avLst/>
              </a:prstGeom>
              <a:blipFill>
                <a:blip r:embed="rId10"/>
                <a:stretch>
                  <a:fillRect b="-1379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07A3060-0D51-D447-BDBE-1F82443814D2}"/>
              </a:ext>
            </a:extLst>
          </p:cNvPr>
          <p:cNvCxnSpPr>
            <a:cxnSpLocks/>
          </p:cNvCxnSpPr>
          <p:nvPr/>
        </p:nvCxnSpPr>
        <p:spPr>
          <a:xfrm flipH="1">
            <a:off x="3527364" y="4007456"/>
            <a:ext cx="2358820" cy="1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0649CE2-F5A0-E44C-BC05-E1D1597544C8}"/>
              </a:ext>
            </a:extLst>
          </p:cNvPr>
          <p:cNvCxnSpPr>
            <a:cxnSpLocks/>
          </p:cNvCxnSpPr>
          <p:nvPr/>
        </p:nvCxnSpPr>
        <p:spPr>
          <a:xfrm>
            <a:off x="5886184" y="3509024"/>
            <a:ext cx="1314947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/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accept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5EE7105-B840-8943-B8B2-4A3B892B92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6184" y="3139692"/>
                <a:ext cx="1417696" cy="369332"/>
              </a:xfrm>
              <a:prstGeom prst="rect">
                <a:avLst/>
              </a:prstGeom>
              <a:blipFill>
                <a:blip r:embed="rId11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4E234A3-C7D2-2D43-8C79-4AE1CD22166C}"/>
              </a:ext>
            </a:extLst>
          </p:cNvPr>
          <p:cNvCxnSpPr>
            <a:cxnSpLocks/>
          </p:cNvCxnSpPr>
          <p:nvPr/>
        </p:nvCxnSpPr>
        <p:spPr>
          <a:xfrm flipH="1">
            <a:off x="3514766" y="4777627"/>
            <a:ext cx="2882901" cy="0"/>
          </a:xfrm>
          <a:prstGeom prst="straightConnector1">
            <a:avLst/>
          </a:prstGeom>
          <a:ln w="38100">
            <a:headEnd type="oval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/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GB" sz="1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promise</m:t>
                          </m:r>
                        </m:fName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ru-RU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7C63A7-8071-714B-8FAB-85B0AB9D26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7578" y="4467287"/>
                <a:ext cx="2276008" cy="307777"/>
              </a:xfrm>
              <a:prstGeom prst="rect">
                <a:avLst/>
              </a:prstGeom>
              <a:blipFill>
                <a:blip r:embed="rId12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/>
              <p:nvPr/>
            </p:nvSpPr>
            <p:spPr>
              <a:xfrm>
                <a:off x="7273354" y="1583431"/>
                <a:ext cx="5099153" cy="45550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dirty="0"/>
                  <a:t>Рассуждение с прошлой лекции доказывает</a:t>
                </a:r>
                <a:br>
                  <a:rPr lang="ru-RU" dirty="0"/>
                </a:br>
                <a:r>
                  <a:rPr lang="ru-RU" dirty="0"/>
                  <a:t>следующее утверждение:</a:t>
                </a:r>
              </a:p>
              <a:p>
                <a:endParaRPr lang="ru-RU" dirty="0"/>
              </a:p>
              <a:p>
                <a:r>
                  <a:rPr lang="ru-RU" dirty="0"/>
                  <a:t>Если в эпоху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было выбрано 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то все запросы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propose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⋅</m:t>
                            </m:r>
                          </m:e>
                        </m:d>
                      </m:e>
                    </m:func>
                  </m:oMath>
                </a14:m>
                <a:r>
                  <a:rPr lang="en-US" dirty="0"/>
                  <a:t>, </a:t>
                </a:r>
                <a:r>
                  <a:rPr lang="ru-RU" dirty="0"/>
                  <a:t>где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&gt; 0</m:t>
                    </m:r>
                  </m:oMath>
                </a14:m>
                <a:r>
                  <a:rPr lang="en-US" dirty="0"/>
                  <a:t>,</a:t>
                </a:r>
                <a:br>
                  <a:rPr lang="ru-RU" dirty="0"/>
                </a:br>
                <a:r>
                  <a:rPr lang="ru-RU" dirty="0"/>
                  <a:t>предлагают</a:t>
                </a:r>
                <a:r>
                  <a:rPr lang="en-US" dirty="0"/>
                  <a:t> </a:t>
                </a:r>
                <a:r>
                  <a:rPr lang="ru-RU" dirty="0"/>
                  <a:t>значение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.</a:t>
                </a:r>
                <a:endParaRPr lang="ru-RU" dirty="0"/>
              </a:p>
              <a:p>
                <a:endParaRPr lang="ru-RU" sz="2000" dirty="0"/>
              </a:p>
              <a:p>
                <a:r>
                  <a:rPr lang="ru-RU" dirty="0"/>
                  <a:t>Действительно, запрос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propose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func>
                  </m:oMath>
                </a14:m>
                <a:br>
                  <a:rPr lang="ru-RU" dirty="0"/>
                </a:br>
                <a:r>
                  <a:rPr lang="ru-RU" dirty="0"/>
                  <a:t>рассылается большинству </a:t>
                </a:r>
                <a:r>
                  <a:rPr lang="en-US" dirty="0"/>
                  <a:t>acceptor’</a:t>
                </a:r>
                <a:r>
                  <a:rPr lang="ru-RU" dirty="0" err="1"/>
                  <a:t>ов</a:t>
                </a:r>
                <a:r>
                  <a:rPr lang="ru-RU" dirty="0"/>
                  <a:t>, поэтому</a:t>
                </a:r>
                <a:br>
                  <a:rPr lang="ru-RU" dirty="0"/>
                </a:br>
                <a:r>
                  <a:rPr lang="ru-RU" dirty="0"/>
                  <a:t>будет послан хотя бы одному </a:t>
                </a:r>
                <a:r>
                  <a:rPr lang="en-US" dirty="0"/>
                  <a:t>acceptor’</a:t>
                </a:r>
                <a:r>
                  <a:rPr lang="ru-RU" dirty="0"/>
                  <a:t>у из</a:t>
                </a:r>
                <a:br>
                  <a:rPr lang="ru-RU" dirty="0"/>
                </a:br>
                <a:r>
                  <a:rPr lang="ru-RU" dirty="0"/>
                  <a:t>большинства, принявшего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</a:t>
                </a:r>
                <a:r>
                  <a:rPr lang="ru-RU" dirty="0"/>
                  <a:t>В прошлый раз</a:t>
                </a:r>
                <a:br>
                  <a:rPr lang="ru-RU" dirty="0"/>
                </a:br>
                <a:r>
                  <a:rPr lang="ru-RU" dirty="0"/>
                  <a:t>мы показали, что это невозможно.</a:t>
                </a:r>
                <a:endParaRPr lang="en-US" dirty="0"/>
              </a:p>
              <a:p>
                <a:endParaRPr lang="en-US" dirty="0"/>
              </a:p>
              <a:p>
                <a:r>
                  <a:rPr lang="ru-RU" dirty="0"/>
                  <a:t>Обратно, из указанного свойства запросов</a:t>
                </a:r>
                <a:br>
                  <a:rPr lang="en-US" dirty="0"/>
                </a:br>
                <a:r>
                  <a:rPr lang="en-US" dirty="0"/>
                  <a:t>propose </a:t>
                </a:r>
                <a:r>
                  <a:rPr lang="ru-RU" dirty="0"/>
                  <a:t>следует, что </a:t>
                </a:r>
                <a:r>
                  <a:rPr lang="en-US" dirty="0"/>
                  <a:t>PAXOS</a:t>
                </a:r>
                <a:r>
                  <a:rPr lang="ru-RU" dirty="0"/>
                  <a:t> выбирает не более</a:t>
                </a:r>
                <a:br>
                  <a:rPr lang="ru-RU" dirty="0"/>
                </a:br>
                <a:r>
                  <a:rPr lang="ru-RU" dirty="0"/>
                  <a:t>одного из предложенных значений.</a:t>
                </a:r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54F11E2-8833-B745-8510-01ED5B04A4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3354" y="1583431"/>
                <a:ext cx="5099153" cy="4555093"/>
              </a:xfrm>
              <a:prstGeom prst="rect">
                <a:avLst/>
              </a:prstGeom>
              <a:blipFill>
                <a:blip r:embed="rId13"/>
                <a:stretch>
                  <a:fillRect l="-995" t="-557" b="-11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8333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30807536"/>
                  </p:ext>
                </p:extLst>
              </p:nvPr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Если в эпоху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было выбрано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то все запросы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ru-RU" sz="17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 &gt; 0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предлагают</a:t>
                          </a:r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30807536"/>
                  </p:ext>
                </p:extLst>
              </p:nvPr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11940" r="-100000" b="-20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11940" b="-20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773085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Если в эпоху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было выбрано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то все запросы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ru-RU" sz="17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 &gt; 0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предлагают</a:t>
                          </a:r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Это свойство остаётся верным, если множество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b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</a:b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ответивших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promise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на шаге 3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,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пересекается с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множеством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выбравших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.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Множества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 acceptor’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из пунктов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3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и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5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не обязаны быть 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большинствами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– достаточно, чтобы они пересекались.</a:t>
                          </a:r>
                          <a:endParaRPr lang="en-US" sz="1700" baseline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11940" r="-100000" b="-20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11940" b="-20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41750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55473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Если в эпоху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было выбрано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то все запросы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ru-RU" sz="17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 &gt; 0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предлагают</a:t>
                          </a:r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Это свойство остаётся верным, если множество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b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</a:b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ответивших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promise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на шаге 3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,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пересекается с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множеством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выбравших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.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Множества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 acceptor’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из пунктов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3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и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5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не обязаны быть 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большинствами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– достаточно, чтобы они пересекались.</a:t>
                          </a:r>
                          <a:endParaRPr lang="en-US" sz="1700" baseline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baseline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Можно рассматривать кворумы для фазы 1 (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prepare/promise)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и фазы 2 (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propose/accept),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т.е. семейства множеств таких, что каждый кворум фазы 1 пересекается с кворумом фазы 2.</a:t>
                          </a: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Такая модификация </a:t>
                          </a:r>
                          <a:r>
                            <a:rPr lang="en-US" sz="1700" dirty="0"/>
                            <a:t>PAXOS </a:t>
                          </a:r>
                          <a:r>
                            <a:rPr lang="ru-RU" sz="1700" dirty="0"/>
                            <a:t>называется </a:t>
                          </a:r>
                          <a:r>
                            <a:rPr lang="en-US" sz="1700" dirty="0"/>
                            <a:t>“Flexible PAXOS”.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700" dirty="0">
                              <a:hlinkClick r:id="rId3"/>
                            </a:rPr>
                            <a:t>https://arxiv.org/pdf/1608.06696.pdf</a:t>
                          </a:r>
                          <a:r>
                            <a:rPr lang="en-US" sz="1700" dirty="0"/>
                            <a:t>,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600" dirty="0">
                              <a:hlinkClick r:id="rId4"/>
                            </a:rPr>
                            <a:t>https://www.cl.cam.ac.uk/techreports/UCAM-CL-TR-935.pdf</a:t>
                          </a:r>
                          <a:r>
                            <a:rPr lang="en-US" sz="1600" dirty="0"/>
                            <a:t>, </a:t>
                          </a:r>
                          <a:r>
                            <a:rPr lang="ru-RU" sz="1600" dirty="0"/>
                            <a:t>глава </a:t>
                          </a:r>
                          <a:r>
                            <a:rPr lang="en-US" sz="1600" dirty="0"/>
                            <a:t>“Quorum intersection revised”.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430654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55473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5"/>
                          <a:stretch>
                            <a:fillRect t="-11940" r="-100000" b="-214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5"/>
                          <a:stretch>
                            <a:fillRect l="-100000" t="-11940" b="-214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85344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Такая модификация </a:t>
                          </a:r>
                          <a:r>
                            <a:rPr lang="en-US" sz="1700" dirty="0"/>
                            <a:t>PAXOS </a:t>
                          </a:r>
                          <a:r>
                            <a:rPr lang="ru-RU" sz="1700" dirty="0"/>
                            <a:t>называется </a:t>
                          </a:r>
                          <a:r>
                            <a:rPr lang="en-US" sz="1700" dirty="0"/>
                            <a:t>“Flexible PAXOS”.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700" dirty="0">
                              <a:hlinkClick r:id="rId3"/>
                            </a:rPr>
                            <a:t>https://arxiv.org/pdf/1608.06696.pdf</a:t>
                          </a:r>
                          <a:r>
                            <a:rPr lang="en-US" sz="1700" dirty="0"/>
                            <a:t>,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600" dirty="0">
                              <a:hlinkClick r:id="rId4"/>
                            </a:rPr>
                            <a:t>https://www.cl.cam.ac.uk/techreports/UCAM-CL-TR-935.pdf</a:t>
                          </a:r>
                          <a:r>
                            <a:rPr lang="en-US" sz="1600" dirty="0"/>
                            <a:t>, </a:t>
                          </a:r>
                          <a:r>
                            <a:rPr lang="ru-RU" sz="1600" dirty="0"/>
                            <a:t>глава </a:t>
                          </a:r>
                          <a:r>
                            <a:rPr lang="en-US" sz="1600" dirty="0"/>
                            <a:t>“Quorum intersection revised”.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430654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37520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7988644"/>
                  </p:ext>
                </p:extLst>
              </p:nvPr>
            </p:nvGraphicFramePr>
            <p:xfrm>
              <a:off x="0" y="365761"/>
              <a:ext cx="12192000" cy="55473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Если в эпоху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было выбрано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то все запросы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ru-RU" sz="17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700" i="1">
                                          <a:latin typeface="Cambria Math" panose="02040503050406030204" pitchFamily="18" charset="0"/>
                                        </a:rPr>
                                        <m:t>⋅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 &gt; 0</m:t>
                              </m:r>
                            </m:oMath>
                          </a14:m>
                          <a:r>
                            <a:rPr lang="en-US" sz="1700" dirty="0"/>
                            <a:t>,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dirty="0"/>
                            <a:t>предлагают</a:t>
                          </a:r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Это свойство остаётся верным, если множество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b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</a:b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ответивших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promise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на шаге 3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,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пересекается с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множеством 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acceptor’</a:t>
                          </a:r>
                          <a:r>
                            <a:rPr lang="ru-RU" sz="170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,</a:t>
                          </a:r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выбравших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700" i="1" dirty="0" err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>
                              <a:solidFill>
                                <a:schemeClr val="tx1"/>
                              </a:solidFill>
                            </a:rPr>
                            <a:t>. </a:t>
                          </a:r>
                          <a:r>
                            <a:rPr lang="ru-RU" sz="1700" dirty="0">
                              <a:solidFill>
                                <a:schemeClr val="tx1"/>
                              </a:solidFill>
                            </a:rPr>
                            <a:t>Множества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 acceptor’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ов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из пунктов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3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и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5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не обязаны быть </a:t>
                          </a:r>
                          <a:r>
                            <a:rPr lang="ru-RU" sz="1700" baseline="0" dirty="0" err="1">
                              <a:solidFill>
                                <a:schemeClr val="tx1"/>
                              </a:solidFill>
                            </a:rPr>
                            <a:t>большинствами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 – достаточно, чтобы они пересекались.</a:t>
                          </a:r>
                          <a:endParaRPr lang="en-US" sz="1700" baseline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baseline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Можно рассматривать кворумы для фазы 1 (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prepare/promise)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и фазы 2 (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propose/accept),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т.е. семейства множеств таких, что каждый кворум фазы 1 пересекается с кворумом фазы 2.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baseline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b="1" baseline="0" dirty="0">
                              <a:solidFill>
                                <a:schemeClr val="tx1"/>
                              </a:solidFill>
                            </a:rPr>
                            <a:t>Пример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: если система состоит из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N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процессов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,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то в качестве кворумов фазы 1 можно взять подмножества из </a:t>
                          </a:r>
                          <a:r>
                            <a:rPr lang="en-US" sz="1700" baseline="0" dirty="0">
                              <a:solidFill>
                                <a:schemeClr val="tx1"/>
                              </a:solidFill>
                            </a:rPr>
                            <a:t>N-1 </a:t>
                          </a:r>
                          <a:r>
                            <a:rPr lang="ru-RU" sz="1700" baseline="0" dirty="0">
                              <a:solidFill>
                                <a:schemeClr val="tx1"/>
                              </a:solidFill>
                            </a:rPr>
                            <a:t>процессов, а кворумов фазы 2 – подмножества из двух процессов.</a:t>
                          </a: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Такая модификация </a:t>
                          </a:r>
                          <a:r>
                            <a:rPr lang="en-US" sz="1700" dirty="0"/>
                            <a:t>PAXOS </a:t>
                          </a:r>
                          <a:r>
                            <a:rPr lang="ru-RU" sz="1700" dirty="0"/>
                            <a:t>называется </a:t>
                          </a:r>
                          <a:r>
                            <a:rPr lang="en-US" sz="1700" dirty="0"/>
                            <a:t>“Flexible PAXOS”.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700" dirty="0">
                              <a:hlinkClick r:id="rId3"/>
                            </a:rPr>
                            <a:t>https://arxiv.org/pdf/1608.06696.pdf</a:t>
                          </a:r>
                          <a:r>
                            <a:rPr lang="en-US" sz="1700" dirty="0"/>
                            <a:t>,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600" dirty="0">
                              <a:hlinkClick r:id="rId4"/>
                            </a:rPr>
                            <a:t>https://www.cl.cam.ac.uk/techreports/UCAM-CL-TR-935.pdf</a:t>
                          </a:r>
                          <a:r>
                            <a:rPr lang="en-US" sz="1600" dirty="0"/>
                            <a:t>, </a:t>
                          </a:r>
                          <a:r>
                            <a:rPr lang="ru-RU" sz="1600" dirty="0"/>
                            <a:t>глава </a:t>
                          </a:r>
                          <a:r>
                            <a:rPr lang="en-US" sz="1600" dirty="0"/>
                            <a:t>“Quorum intersection revised”.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430654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7988644"/>
                  </p:ext>
                </p:extLst>
              </p:nvPr>
            </p:nvGraphicFramePr>
            <p:xfrm>
              <a:off x="0" y="365761"/>
              <a:ext cx="12192000" cy="55473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Ослабление требований к кворумам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5"/>
                          <a:stretch>
                            <a:fillRect t="-11940" r="-100000" b="-214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5"/>
                          <a:stretch>
                            <a:fillRect l="-100000" t="-11940" b="-214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85344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Такая модификация </a:t>
                          </a:r>
                          <a:r>
                            <a:rPr lang="en-US" sz="1700" dirty="0"/>
                            <a:t>PAXOS </a:t>
                          </a:r>
                          <a:r>
                            <a:rPr lang="ru-RU" sz="1700" dirty="0"/>
                            <a:t>называется </a:t>
                          </a:r>
                          <a:r>
                            <a:rPr lang="en-US" sz="1700" dirty="0"/>
                            <a:t>“Flexible PAXOS”.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700" dirty="0">
                              <a:hlinkClick r:id="rId3"/>
                            </a:rPr>
                            <a:t>https://arxiv.org/pdf/1608.06696.pdf</a:t>
                          </a:r>
                          <a:r>
                            <a:rPr lang="en-US" sz="1700" dirty="0"/>
                            <a:t>,</a:t>
                          </a:r>
                        </a:p>
                        <a:p>
                          <a:pPr marL="285750" marR="0" lvl="0" indent="-28575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Char char="•"/>
                            <a:tabLst/>
                            <a:defRPr/>
                          </a:pPr>
                          <a:r>
                            <a:rPr lang="en-US" sz="1600" dirty="0">
                              <a:hlinkClick r:id="rId4"/>
                            </a:rPr>
                            <a:t>https://www.cl.cam.ac.uk/techreports/UCAM-CL-TR-935.pdf</a:t>
                          </a:r>
                          <a:r>
                            <a:rPr lang="en-US" sz="1600" dirty="0"/>
                            <a:t>, </a:t>
                          </a:r>
                          <a:r>
                            <a:rPr lang="ru-RU" sz="1600" dirty="0"/>
                            <a:t>глава </a:t>
                          </a:r>
                          <a:r>
                            <a:rPr lang="en-US" sz="1600" dirty="0"/>
                            <a:t>“Quorum intersection revised”.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430654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939407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238416"/>
              </p:ext>
            </p:extLst>
          </p:nvPr>
        </p:nvGraphicFramePr>
        <p:xfrm>
          <a:off x="0" y="365761"/>
          <a:ext cx="12192000" cy="39319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Multi-PAXOS + Flexible PAXOS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записи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Наблюдение</a:t>
                      </a:r>
                      <a:r>
                        <a:rPr lang="en-US" b="0" dirty="0"/>
                        <a:t>:</a:t>
                      </a:r>
                      <a:r>
                        <a:rPr lang="ru-RU" b="0" dirty="0"/>
                        <a:t> трудоёмкость шагов 3-6 определяется размером кворума второй фазы</a:t>
                      </a:r>
                      <a:r>
                        <a:rPr lang="en-US" b="0" dirty="0"/>
                        <a:t> PAXOS</a:t>
                      </a:r>
                      <a:r>
                        <a:rPr lang="ru-RU" b="0" dirty="0"/>
                        <a:t>. Его можно сделать меньше, увеличив кворумы для шагов 1-2.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074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414804"/>
              </p:ext>
            </p:extLst>
          </p:nvPr>
        </p:nvGraphicFramePr>
        <p:xfrm>
          <a:off x="0" y="365761"/>
          <a:ext cx="12192000" cy="10972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Проблема</a:t>
                      </a:r>
                      <a:r>
                        <a:rPr lang="ru-RU" dirty="0"/>
                        <a:t>: журнал изменений состояния </a:t>
                      </a:r>
                      <a:r>
                        <a:rPr lang="en-US" dirty="0"/>
                        <a:t>FSM </a:t>
                      </a:r>
                      <a:r>
                        <a:rPr lang="ru-RU" dirty="0"/>
                        <a:t>растёт неограниченно, а место на жёстком диске для хранения состояния реплики конечно.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26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224332"/>
              </p:ext>
            </p:extLst>
          </p:nvPr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74727"/>
              </p:ext>
            </p:extLst>
          </p:nvPr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042107"/>
              </p:ext>
            </p:extLst>
          </p:nvPr>
        </p:nvGraphicFramePr>
        <p:xfrm>
          <a:off x="1897743" y="1035351"/>
          <a:ext cx="8396514" cy="121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96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3200" dirty="0"/>
                        <a:t>Консенсус</a:t>
                      </a:r>
                      <a:r>
                        <a:rPr lang="ru-RU" sz="3200" baseline="0" dirty="0"/>
                        <a:t> в распределённой системе</a:t>
                      </a:r>
                      <a:endParaRPr lang="ru-RU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ru-RU" dirty="0"/>
                        <a:t>Сегодня мы обсудим, как сделать надёжный распределённый конечный автомат.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8895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540186"/>
              </p:ext>
            </p:extLst>
          </p:nvPr>
        </p:nvGraphicFramePr>
        <p:xfrm>
          <a:off x="0" y="365761"/>
          <a:ext cx="12192000" cy="147879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Проблема</a:t>
                      </a:r>
                      <a:r>
                        <a:rPr lang="ru-RU" dirty="0"/>
                        <a:t>: журнал изменений состояния </a:t>
                      </a:r>
                      <a:r>
                        <a:rPr lang="en-US" dirty="0"/>
                        <a:t>FSM </a:t>
                      </a:r>
                      <a:r>
                        <a:rPr lang="ru-RU" dirty="0"/>
                        <a:t>растёт неограниченно, а место на жёстком диске для хранения состояния реплики конечно.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Решение</a:t>
                      </a:r>
                      <a:r>
                        <a:rPr lang="ru-RU" dirty="0"/>
                        <a:t>: периодически делать снимки состояния </a:t>
                      </a:r>
                      <a:r>
                        <a:rPr lang="en-US" dirty="0"/>
                        <a:t>FSM </a:t>
                      </a:r>
                      <a:r>
                        <a:rPr lang="ru-RU" dirty="0"/>
                        <a:t>и хранить только снимок состояния и хвост журнала.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9583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67764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079346"/>
              </p:ext>
            </p:extLst>
          </p:nvPr>
        </p:nvGraphicFramePr>
        <p:xfrm>
          <a:off x="0" y="365761"/>
          <a:ext cx="12192000" cy="349047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Проблема</a:t>
                      </a:r>
                      <a:r>
                        <a:rPr lang="ru-RU" dirty="0"/>
                        <a:t>: журнал изменений состояния </a:t>
                      </a:r>
                      <a:r>
                        <a:rPr lang="en-US" dirty="0"/>
                        <a:t>FSM </a:t>
                      </a:r>
                      <a:r>
                        <a:rPr lang="ru-RU" dirty="0"/>
                        <a:t>растёт неограниченно, а место на жёстком диске для хранения состояния реплики конечно.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Решение</a:t>
                      </a:r>
                      <a:r>
                        <a:rPr lang="ru-RU" dirty="0"/>
                        <a:t>: периодически делать снимки состояния </a:t>
                      </a:r>
                      <a:r>
                        <a:rPr lang="en-US" dirty="0"/>
                        <a:t>FSM </a:t>
                      </a:r>
                      <a:r>
                        <a:rPr lang="ru-RU" dirty="0"/>
                        <a:t>и хранить только снимок состояния и хвост журнала.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958363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1" dirty="0"/>
                        <a:t>Трудности</a:t>
                      </a:r>
                      <a:r>
                        <a:rPr lang="ru-RU" dirty="0"/>
                        <a:t>:</a:t>
                      </a:r>
                      <a:endParaRPr lang="en-US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Журнал должен начинаться с момента времени, когда сделан снимок состояния: реализация журнала должна взаимодействовать с приложением, которое ведёт журнал, чтобы согласовывать его со снимками состояния.</a:t>
                      </a:r>
                      <a:endParaRPr lang="en-US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Создание снимка состояния не должно блокировать модификацию журнала.</a:t>
                      </a:r>
                      <a:endParaRPr lang="en-US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Отставшие узлы больше не могут догонять (</a:t>
                      </a:r>
                      <a:r>
                        <a:rPr lang="en-US" dirty="0"/>
                        <a:t>catch-up) </a:t>
                      </a:r>
                      <a:r>
                        <a:rPr lang="ru-RU" dirty="0"/>
                        <a:t>кластер</a:t>
                      </a:r>
                      <a:r>
                        <a:rPr lang="en-US" dirty="0"/>
                        <a:t> </a:t>
                      </a:r>
                      <a:r>
                        <a:rPr lang="ru-RU" dirty="0"/>
                        <a:t>простым копированием хвоста журнала. Иногда им надо скачать целиком снимок состояния. Что будет, если узел, с которого скачивают снимок состояния, решит в это время сделать новый снимок?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057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0514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119442"/>
              </p:ext>
            </p:extLst>
          </p:nvPr>
        </p:nvGraphicFramePr>
        <p:xfrm>
          <a:off x="0" y="365761"/>
          <a:ext cx="12192000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Напоминание: модель сети и ошибок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/>
                        <a:t>процессы-участники могут работать с произвольной скоростью,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/>
                        <a:t>процессы могут умирать и перезапускаться в произвольное время,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/>
                        <a:t>сообщения могут быть произвольно задержаны, потеряны или дублированы.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2269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6510356"/>
                  </p:ext>
                </p:extLst>
              </p:nvPr>
            </p:nvGraphicFramePr>
            <p:xfrm>
              <a:off x="0" y="365761"/>
              <a:ext cx="12192000" cy="53949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/>
                            <a:t>Network-ordered PAXOS</a:t>
                          </a:r>
                          <a:endParaRPr lang="ru-RU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</a:rPr>
                            <a:t>процессы-участники могут работать с произвольной скоростью,</a:t>
                          </a:r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</a:rPr>
                            <a:t>процессы могут умирать и перезапускаться в произвольное время,</a:t>
                          </a:r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сообщения могут быть произвольно задержаны, потеряны или дублированы.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90429739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indent="0">
                            <a:buFont typeface="+mj-lt"/>
                            <a:buNone/>
                          </a:pPr>
                          <a:r>
                            <a:rPr lang="ru-RU" sz="1800" dirty="0"/>
                            <a:t>Программируемые сетевые свитчи позволяют реализовать </a:t>
                          </a:r>
                          <a:r>
                            <a:rPr lang="en-US" sz="1800" dirty="0"/>
                            <a:t>Ordered Unreliable Multicast, </a:t>
                          </a:r>
                          <a:r>
                            <a:rPr lang="ru-RU" sz="1800" dirty="0"/>
                            <a:t>посылку сообщений группе процессов со следующими свойствами:</a:t>
                          </a:r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Если сообщения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и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1800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рассылаются множеству процессов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то каждый процесс из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oMath>
                          </a14:m>
                          <a:r>
                            <a:rPr lang="ru-RU" sz="1800" dirty="0"/>
                            <a:t>, получивший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и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1800" b="0" i="1" dirty="0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получил их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в одном и том же порядке.</a:t>
                          </a:r>
                          <a:endParaRPr lang="en-US" sz="1800" dirty="0"/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Если сообщение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рассылается множеству процессов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то</a:t>
                          </a:r>
                        </a:p>
                        <a:p>
                          <a:pPr marL="800100" lvl="1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Каждый процесс из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получает сообщение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или сообщение </a:t>
                          </a:r>
                          <a:r>
                            <a:rPr lang="en-US" sz="1800" dirty="0"/>
                            <a:t>“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было потеряно</a:t>
                          </a:r>
                          <a:r>
                            <a:rPr lang="en-US" sz="1800" dirty="0"/>
                            <a:t>”, </a:t>
                          </a:r>
                          <a:r>
                            <a:rPr lang="ru-RU" sz="1800" dirty="0"/>
                            <a:t>либо,</a:t>
                          </a:r>
                        </a:p>
                        <a:p>
                          <a:pPr marL="800100" lvl="1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Ни один из процессов из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не получает ни сообщение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, </a:t>
                          </a:r>
                          <a:r>
                            <a:rPr lang="ru-RU" sz="1800" dirty="0"/>
                            <a:t>ни сообщение </a:t>
                          </a:r>
                          <a:r>
                            <a:rPr lang="en-US" sz="1800" dirty="0"/>
                            <a:t>“</a:t>
                          </a:r>
                          <a14:m>
                            <m:oMath xmlns:m="http://schemas.openxmlformats.org/officeDocument/2006/math">
                              <m:r>
                                <a:rPr lang="en-US" sz="18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было потеряно</a:t>
                          </a:r>
                          <a:r>
                            <a:rPr lang="en-US" sz="1800" dirty="0"/>
                            <a:t>”</a:t>
                          </a:r>
                          <a:r>
                            <a:rPr lang="ru-RU" sz="1800" dirty="0"/>
                            <a:t>.</a:t>
                          </a:r>
                          <a:endParaRPr lang="en-US" sz="1800" dirty="0"/>
                        </a:p>
                        <a:p>
                          <a:pPr marL="800100" lvl="1" indent="-342900">
                            <a:buFont typeface="+mj-lt"/>
                            <a:buAutoNum type="arabicPeriod"/>
                          </a:pPr>
                          <a:endParaRPr lang="en-US" sz="1800" dirty="0"/>
                        </a:p>
                        <a:p>
                          <a:pPr marL="0" lvl="0" indent="0">
                            <a:buFont typeface="+mj-lt"/>
                            <a:buNone/>
                          </a:pPr>
                          <a:r>
                            <a:rPr lang="ru-RU" sz="1800" dirty="0"/>
                            <a:t>С помощью </a:t>
                          </a:r>
                          <a:r>
                            <a:rPr lang="en-US" sz="1800" dirty="0"/>
                            <a:t>Ordered Unreliable Multicast </a:t>
                          </a:r>
                          <a:r>
                            <a:rPr lang="ru-RU" sz="1800" dirty="0"/>
                            <a:t>можно рассылать</a:t>
                          </a:r>
                          <a:r>
                            <a:rPr lang="en-US" sz="1800" dirty="0"/>
                            <a:t> </a:t>
                          </a:r>
                          <a:r>
                            <a:rPr lang="ru-RU" sz="1800" dirty="0"/>
                            <a:t>сообщения </a:t>
                          </a:r>
                          <a:r>
                            <a:rPr lang="en-US" sz="1800" dirty="0"/>
                            <a:t>propose </a:t>
                          </a:r>
                          <a:r>
                            <a:rPr lang="ru-RU" sz="1800" dirty="0"/>
                            <a:t>и </a:t>
                          </a:r>
                          <a:r>
                            <a:rPr lang="en-US" sz="1800" dirty="0"/>
                            <a:t>accept. </a:t>
                          </a:r>
                          <a:r>
                            <a:rPr lang="ru-RU" sz="1800" dirty="0"/>
                            <a:t>Когда в сети нет потерь, </a:t>
                          </a:r>
                          <a:r>
                            <a:rPr lang="en-US" sz="1800" dirty="0"/>
                            <a:t>OUM </a:t>
                          </a:r>
                          <a:r>
                            <a:rPr lang="ru-RU" sz="1800" dirty="0"/>
                            <a:t>обеспечивает, что все </a:t>
                          </a:r>
                          <a:r>
                            <a:rPr lang="en-US" sz="1800" dirty="0"/>
                            <a:t>acceptor’</a:t>
                          </a:r>
                          <a:r>
                            <a:rPr lang="ru-RU" sz="1800" dirty="0"/>
                            <a:t>ы получают </a:t>
                          </a:r>
                          <a:r>
                            <a:rPr lang="en-US" sz="1800" dirty="0"/>
                            <a:t>propose </a:t>
                          </a:r>
                          <a:r>
                            <a:rPr lang="ru-RU" sz="1800" dirty="0"/>
                            <a:t>в одном и том же порядке и могут их сразу же считать их выбранными. При наличии потерь в сети сообщение </a:t>
                          </a:r>
                          <a:r>
                            <a:rPr lang="en-US" sz="1800" dirty="0"/>
                            <a:t>“propose </a:t>
                          </a:r>
                          <a:r>
                            <a:rPr lang="ru-RU" sz="1800" dirty="0"/>
                            <a:t>или </a:t>
                          </a:r>
                          <a:r>
                            <a:rPr lang="en-US" sz="1800" dirty="0"/>
                            <a:t>accept </a:t>
                          </a:r>
                          <a:r>
                            <a:rPr lang="ru-RU" sz="1800" dirty="0"/>
                            <a:t>был потерян</a:t>
                          </a:r>
                          <a:r>
                            <a:rPr lang="en-US" sz="1800" dirty="0"/>
                            <a:t>”</a:t>
                          </a:r>
                          <a:r>
                            <a:rPr lang="ru-RU" sz="1800" dirty="0"/>
                            <a:t> служат сигналом к возвращению к фазе 1 </a:t>
                          </a:r>
                          <a:r>
                            <a:rPr lang="en-US" sz="1800" dirty="0"/>
                            <a:t>multi-PAXOS, </a:t>
                          </a:r>
                          <a:r>
                            <a:rPr lang="ru-RU" sz="1800" dirty="0" err="1"/>
                            <a:t>перевыбору</a:t>
                          </a:r>
                          <a:r>
                            <a:rPr lang="ru-RU" sz="1800" dirty="0"/>
                            <a:t> выделенного </a:t>
                          </a:r>
                          <a:r>
                            <a:rPr lang="en-US" sz="1800" dirty="0"/>
                            <a:t>proposer’</a:t>
                          </a:r>
                          <a:r>
                            <a:rPr lang="ru-RU" sz="1800" dirty="0"/>
                            <a:t>а и перезапуску фазы 2 </a:t>
                          </a:r>
                          <a:r>
                            <a:rPr lang="en-US" sz="1800" dirty="0"/>
                            <a:t>multi-PAXOS.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0380033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285750" lvl="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800" dirty="0">
                              <a:hlinkClick r:id="rId3"/>
                            </a:rPr>
                            <a:t>https://www.usenix.org/system/files/conference/osdi16/osdi16-li.pdf</a:t>
                          </a:r>
                          <a:br>
                            <a:rPr lang="en-US" sz="1800" dirty="0"/>
                          </a:br>
                          <a:r>
                            <a:rPr lang="en-US" sz="1800" dirty="0"/>
                            <a:t>Just say NO to PAXOS overhead: replacing consensus with network ordering.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40095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6510356"/>
                  </p:ext>
                </p:extLst>
              </p:nvPr>
            </p:nvGraphicFramePr>
            <p:xfrm>
              <a:off x="0" y="365761"/>
              <a:ext cx="12192000" cy="53949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/>
                            <a:t>Network-ordered PAXOS</a:t>
                          </a:r>
                          <a:endParaRPr lang="ru-RU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14400">
                    <a:tc>
                      <a:txBody>
                        <a:bodyPr/>
                        <a:lstStyle/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</a:rPr>
                            <a:t>процессы-участники могут работать с произвольной скоростью,</a:t>
                          </a:r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</a:rPr>
                            <a:t>процессы могут умирать и перезапускаться в произвольное время,</a:t>
                          </a:r>
                        </a:p>
                        <a:p>
                          <a:pPr marL="342900" indent="-342900">
                            <a:buFont typeface="+mj-lt"/>
                            <a:buAutoNum type="arabicPeriod"/>
                          </a:pPr>
                          <a:r>
                            <a:rPr lang="ru-RU" sz="1800" dirty="0"/>
                            <a:t>сообщения могут быть произвольно задержаны, потеряны или дублированы.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90429739"/>
                      </a:ext>
                    </a:extLst>
                  </a:tr>
                  <a:tr h="338328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4"/>
                          <a:stretch>
                            <a:fillRect t="-41948" b="-2134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00380033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285750" lvl="0" indent="-285750">
                            <a:buFont typeface="Arial" panose="020B0604020202020204" pitchFamily="34" charset="0"/>
                            <a:buChar char="•"/>
                          </a:pPr>
                          <a:r>
                            <a:rPr lang="en-US" sz="1800" dirty="0">
                              <a:hlinkClick r:id="rId3"/>
                            </a:rPr>
                            <a:t>https://www.usenix.org/system/files/conference/osdi16/osdi16-li.pdf</a:t>
                          </a:r>
                          <a:br>
                            <a:rPr lang="en-US" sz="1800" dirty="0"/>
                          </a:br>
                          <a:r>
                            <a:rPr lang="en-US" sz="1800" dirty="0"/>
                            <a:t>Just say NO to PAXOS overhead: replacing consensus with network ordering.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40095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475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9162036"/>
              </p:ext>
            </p:extLst>
          </p:nvPr>
        </p:nvGraphicFramePr>
        <p:xfrm>
          <a:off x="0" y="365761"/>
          <a:ext cx="12192000" cy="29260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Корректность процессов-участников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процессы-участники могут работать с произвольной скоростью,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/>
                        <a:t>процессы могут умирать и перезапускаться в произвольное время,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сообщения могут быть произвольно задержаны, потеряны или дублированы.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В общем случае это предположение неверно. Нездоровые участники кластера могут отвечать мусором на запросы: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диск или память процесса-участника могут измениться и содержать мусор,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в реализации процесса-участника могут быть ошибки.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594872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Проверки согласованности состояния,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BUG_ON,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 err="1">
                          <a:solidFill>
                            <a:schemeClr val="tx1"/>
                          </a:solidFill>
                        </a:rPr>
                        <a:t>Рандомизированное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 тестирование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и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fault injection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4334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6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532412"/>
              </p:ext>
            </p:extLst>
          </p:nvPr>
        </p:nvGraphicFramePr>
        <p:xfrm>
          <a:off x="0" y="365761"/>
          <a:ext cx="12192000" cy="4389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Корректность процессов-участников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процессы-участники могут работать с произвольной скоростью,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/>
                        <a:t>процессы могут умирать и перезапускаться в произвольное время,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ru-RU" sz="18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сообщения могут быть произвольно задержаны, потеряны или дублированы.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В общем случае это предположение неверно. Нездоровые участники кластера могут отвечать мусором на запросы: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диск или память процесса-участника могут измениться и содержать мусор,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в реализации процесса-участника могут быть ошибки.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594872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Проверки согласованности состояния,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BUG_ON,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dirty="0" err="1">
                          <a:solidFill>
                            <a:schemeClr val="tx1"/>
                          </a:solidFill>
                        </a:rPr>
                        <a:t>Рандомизированное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 тестирование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и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fault injection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433414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b="1" dirty="0">
                          <a:solidFill>
                            <a:schemeClr val="tx1"/>
                          </a:solidFill>
                        </a:rPr>
                        <a:t>См. также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Distributed systems safety research.</a:t>
                      </a:r>
                      <a:br>
                        <a:rPr lang="en-GB" sz="18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GB" sz="1800" dirty="0">
                          <a:solidFill>
                            <a:schemeClr val="tx1"/>
                          </a:solidFill>
                          <a:hlinkClick r:id="rId3"/>
                        </a:rPr>
                        <a:t>https://jepsen.io</a:t>
                      </a:r>
                      <a:endParaRPr lang="en-GB" sz="1800" dirty="0">
                        <a:solidFill>
                          <a:schemeClr val="tx1"/>
                        </a:solidFill>
                      </a:endParaRP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Chaos engineering.</a:t>
                      </a:r>
                      <a:br>
                        <a:rPr lang="en-GB" sz="18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GB" sz="1800" dirty="0">
                          <a:solidFill>
                            <a:schemeClr val="tx1"/>
                          </a:solidFill>
                          <a:hlinkClick r:id="rId4"/>
                        </a:rPr>
                        <a:t>https://github.com/netflix/chaosmonkey</a:t>
                      </a:r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490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043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940406"/>
              </p:ext>
            </p:extLst>
          </p:nvPr>
        </p:nvGraphicFramePr>
        <p:xfrm>
          <a:off x="0" y="365761"/>
          <a:ext cx="12192000" cy="52425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2571">
                  <a:extLst>
                    <a:ext uri="{9D8B030D-6E8A-4147-A177-3AD203B41FA5}">
                      <a16:colId xmlns:a16="http://schemas.microsoft.com/office/drawing/2014/main" val="3618737256"/>
                    </a:ext>
                  </a:extLst>
                </a:gridCol>
                <a:gridCol w="4245429">
                  <a:extLst>
                    <a:ext uri="{9D8B030D-6E8A-4147-A177-3AD203B41FA5}">
                      <a16:colId xmlns:a16="http://schemas.microsoft.com/office/drawing/2014/main" val="3285416449"/>
                    </a:ext>
                  </a:extLst>
                </a:gridCol>
              </a:tblGrid>
              <a:tr h="38151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Ещё один пример сложного пространства состояний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cv;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std::deque&lt;int&gt; queue;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constexpr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...;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void put(int x)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queue.size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 &gt;=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queue.push_back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(x);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get()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int 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queue.empty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x 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queue.pop_front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x;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Задача простая: реализовать очередь ограниченной длины, поддерживающую много одновременных читателей и писателей.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В реализации есть проблема, которая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только когда число клиентов очереди велико по сравнению с максимальной длиной,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редко даже при выполнении №1.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31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2529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026107"/>
              </p:ext>
            </p:extLst>
          </p:nvPr>
        </p:nvGraphicFramePr>
        <p:xfrm>
          <a:off x="0" y="365761"/>
          <a:ext cx="12192000" cy="52425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2571">
                  <a:extLst>
                    <a:ext uri="{9D8B030D-6E8A-4147-A177-3AD203B41FA5}">
                      <a16:colId xmlns:a16="http://schemas.microsoft.com/office/drawing/2014/main" val="3618737256"/>
                    </a:ext>
                  </a:extLst>
                </a:gridCol>
                <a:gridCol w="4245429">
                  <a:extLst>
                    <a:ext uri="{9D8B030D-6E8A-4147-A177-3AD203B41FA5}">
                      <a16:colId xmlns:a16="http://schemas.microsoft.com/office/drawing/2014/main" val="3285416449"/>
                    </a:ext>
                  </a:extLst>
                </a:gridCol>
              </a:tblGrid>
              <a:tr h="38151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Ещё один пример сложного пространства состояний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cv;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std::deque&lt;int&gt; queue;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constexpr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...;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void put(int x)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queue.size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 &gt;=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queue.push_back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(x);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get()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int 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queue.empty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x 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queue.pop_front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x;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Задача простая: реализовать очередь ограниченной длины, поддерживающую много одновременных читателей и писателей.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В реализации есть проблема, которая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только когда число клиентов очереди велико по сравнению с максимальной длиной,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редко даже при выполнении №1.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31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95197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298642"/>
              </p:ext>
            </p:extLst>
          </p:nvPr>
        </p:nvGraphicFramePr>
        <p:xfrm>
          <a:off x="0" y="365761"/>
          <a:ext cx="12192000" cy="52425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2571">
                  <a:extLst>
                    <a:ext uri="{9D8B030D-6E8A-4147-A177-3AD203B41FA5}">
                      <a16:colId xmlns:a16="http://schemas.microsoft.com/office/drawing/2014/main" val="3618737256"/>
                    </a:ext>
                  </a:extLst>
                </a:gridCol>
                <a:gridCol w="4245429">
                  <a:extLst>
                    <a:ext uri="{9D8B030D-6E8A-4147-A177-3AD203B41FA5}">
                      <a16:colId xmlns:a16="http://schemas.microsoft.com/office/drawing/2014/main" val="3285416449"/>
                    </a:ext>
                  </a:extLst>
                </a:gridCol>
              </a:tblGrid>
              <a:tr h="38151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Ещё один пример сложного пространства состояний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cv;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std::deque&lt;int&gt; queue;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constexpr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...;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void put(int x)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queue.size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 &gt;=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sizeLimit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queue.push_back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(x);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get()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int 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while (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queue.empty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pthread_cond_wait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(&amp;cv, 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x =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queue.pop_front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pthread_cond_signal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(&amp;cv);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pthread_mutex_unlock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(&amp;</a:t>
                      </a:r>
                      <a:r>
                        <a:rPr lang="en-US" sz="14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mtx</a:t>
                      </a: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x;</a:t>
                      </a:r>
                      <a:b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Задача простая: реализовать очередь ограниченной длины, поддерживающую много одновременных читателей и писателей.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В реализации есть проблема, которая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только когда число клиентов очереди велико по сравнению с максимальной длиной,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sz="1800" dirty="0"/>
                        <a:t>проявляется редко даже при выполнении №1.</a:t>
                      </a:r>
                      <a:endParaRPr lang="en-US" sz="1800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800" dirty="0"/>
                        <a:t>Читатель, вместо того, чтобы разбудить спящего писателя, может разбудить другого читателя, и наоборот.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31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0704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628482"/>
              </p:ext>
            </p:extLst>
          </p:nvPr>
        </p:nvGraphicFramePr>
        <p:xfrm>
          <a:off x="0" y="365761"/>
          <a:ext cx="12192000" cy="246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Напишем спецификацию для данной программы на </a:t>
                      </a:r>
                      <a:r>
                        <a:rPr lang="en-US" sz="1800" dirty="0"/>
                        <a:t>TLA+: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Specifying systems, </a:t>
                      </a:r>
                      <a:r>
                        <a:rPr lang="en-US" sz="1800" dirty="0">
                          <a:hlinkClick r:id="rId3"/>
                        </a:rPr>
                        <a:t>https://lamport.azurewebsites.net/tla/book-02-08-08.pdf</a:t>
                      </a:r>
                      <a:r>
                        <a:rPr lang="en-US" sz="1800" dirty="0"/>
                        <a:t>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TLA+ </a:t>
                      </a:r>
                      <a:r>
                        <a:rPr lang="ru-RU" sz="1800" dirty="0"/>
                        <a:t>интегрируется с </a:t>
                      </a:r>
                      <a:r>
                        <a:rPr lang="ru-RU" sz="1800" dirty="0" err="1"/>
                        <a:t>доказателями</a:t>
                      </a:r>
                      <a:r>
                        <a:rPr lang="ru-RU" sz="1800" dirty="0"/>
                        <a:t> теорем. Его можно использовать для доказательства свойств алгоритмов.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Нам будет более интересен </a:t>
                      </a:r>
                      <a:r>
                        <a:rPr lang="en-US" sz="1800" dirty="0"/>
                        <a:t>TLA+ Model Checker, </a:t>
                      </a:r>
                      <a:r>
                        <a:rPr lang="ru-RU" sz="1800" dirty="0"/>
                        <a:t>который производит поиск по пространству состояний системы и может находить кратчайшую последовательность действий, приводящую к нарушению заданных инвариантов.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865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843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10447302"/>
                  </p:ext>
                </p:extLst>
              </p:nvPr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Напоминание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При получении запроса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запомнить номер эпохи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ru-RU" sz="1700" dirty="0"/>
                            <a:t>, чтобы не принимать запросы с меньшими номерами. В ответ отослать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baseline="0" dirty="0"/>
                            <a:t>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 – </a:t>
                          </a:r>
                          <a:r>
                            <a:rPr lang="ru-RU" sz="1700" dirty="0"/>
                            <a:t>принятое ранее значение, или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ru-RU" sz="170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𝑛𝑖𝑙</m:t>
                                  </m:r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𝑛𝑖𝑙</m:t>
                                  </m:r>
                                </m:e>
                              </m:d>
                            </m:oMath>
                          </a14:m>
                          <a:r>
                            <a:rPr lang="ru-RU" sz="1700" dirty="0"/>
                            <a:t>, если принятого значения ещё нет.</a:t>
                          </a: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При получении запроса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больше запомненного номера эпохи, принять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700" b="0" i="1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и ответить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accept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10447302"/>
                  </p:ext>
                </p:extLst>
              </p:nvPr>
            </p:nvGraphicFramePr>
            <p:xfrm>
              <a:off x="0" y="365761"/>
              <a:ext cx="12192000" cy="469392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Напоминание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11940" r="-100000" b="-20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11940" b="-20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61660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117137"/>
              </p:ext>
            </p:extLst>
          </p:nvPr>
        </p:nvGraphicFramePr>
        <p:xfrm>
          <a:off x="0" y="365761"/>
          <a:ext cx="12192000" cy="43134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CONSTANT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BufferCapacity</a:t>
                      </a:r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CONSTANTS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Readers, Writers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Для начала определим константы, задающие нашу систему: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максимальную длину очереди,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множества потоков-читателей и потоков-писателей.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9970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394819"/>
              </p:ext>
            </p:extLst>
          </p:nvPr>
        </p:nvGraphicFramePr>
        <p:xfrm>
          <a:off x="0" y="365761"/>
          <a:ext cx="12192000" cy="43134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ASSUME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Readers /= {}</a:t>
                      </a:r>
                    </a:p>
                    <a:p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ASSUME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Writers /= {}</a:t>
                      </a:r>
                    </a:p>
                    <a:p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ASSUME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(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BufferCapacity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\in Nat) /\ (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BufferCapacity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&gt; 0)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{} –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пустое множество,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/=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–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не равно,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/\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\/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–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логические «и» и «или», соответственно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7CECCA7-8B65-0B49-AFD0-CCD274501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70000"/>
            <a:ext cx="48895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24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796832"/>
              </p:ext>
            </p:extLst>
          </p:nvPr>
        </p:nvGraphicFramePr>
        <p:xfrm>
          <a:off x="0" y="365761"/>
          <a:ext cx="12192000" cy="40391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VARIABLES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Список переменных, определяющих состояние модели. Пока что они могут быть произвольными множествами.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7237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747057"/>
              </p:ext>
            </p:extLst>
          </p:nvPr>
        </p:nvGraphicFramePr>
        <p:xfrm>
          <a:off x="0" y="365761"/>
          <a:ext cx="12192000" cy="513639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 == Readers \cup Writers</a:t>
                      </a:r>
                    </a:p>
                    <a:p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(* "R" is for Running,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  "M" is "owns Mutex and running",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  "S" is sleeping *)</a:t>
                      </a:r>
                    </a:p>
                    <a:p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== {"R", "M", "S"}</a:t>
                      </a:r>
                    </a:p>
                    <a:p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threadStates_TypeInvariant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==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\in [Threads -&gt;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Здесь мы требуем, чтобы переменная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на каждом шаге была отображением, которое сопоставляет потоку одно из возможных его состояний.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== –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«по определению»,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{A, B, …}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–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множество из элементов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A, B, …</a:t>
                      </a:r>
                      <a:endParaRPr lang="ru-RU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[X -&gt; Y]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–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множество отображений из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Y.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EB7204D-888E-1849-8EA4-7F7F064DD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0" y="1321319"/>
            <a:ext cx="6197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11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109215"/>
              </p:ext>
            </p:extLst>
          </p:nvPr>
        </p:nvGraphicFramePr>
        <p:xfrm>
          <a:off x="0" y="365761"/>
          <a:ext cx="12192000" cy="37805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Init ==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 0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threadStates_TypeInvariant</a:t>
                      </a:r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\A t \in Threads: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"R"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Условие на начальное состояние системы. Мы потребуем его выполнения позже.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6EB6080-2628-4B46-9875-6FB484D85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29178"/>
            <a:ext cx="34163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37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817987"/>
              </p:ext>
            </p:extLst>
          </p:nvPr>
        </p:nvGraphicFramePr>
        <p:xfrm>
          <a:off x="0" y="365761"/>
          <a:ext cx="12192000" cy="486207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(* t acquires the mutex *)</a:t>
                      </a:r>
                    </a:p>
                    <a:p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AcquireLock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==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"R"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\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forall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ta \in Threads: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[ta] /= "M"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' = [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EXCEPT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![t] = "M"]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UNCHANGED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AcquireLock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истинно, если на текущем шаге поток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становится владельцем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мьютекса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F[t] –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значение отображения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F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 точке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x’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–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значения переменной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на текущем и следующем шагах, соответственно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UNCHANGED &lt;&lt;x, y, …&gt;&gt;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раскрывается в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x’ = x /\ y’ = y /\ …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D62A408-2164-1546-847F-7A0537075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10399"/>
            <a:ext cx="44831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39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553185"/>
              </p:ext>
            </p:extLst>
          </p:nvPr>
        </p:nvGraphicFramePr>
        <p:xfrm>
          <a:off x="0" y="365761"/>
          <a:ext cx="12192000" cy="40391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ReadBlock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==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t \in Readers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"M"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 0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' = [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EXCEPT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![t] = "S"]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UNCHANGED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endParaRPr lang="en-GB" sz="15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ReadBlock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истинно, если на текущем шаге поток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попробовал прочесть из очереди, обнаружил, что она пуста, и отправился спать.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6D48AE3-DF67-754D-8740-AB2868280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00921"/>
            <a:ext cx="44577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61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124165"/>
              </p:ext>
            </p:extLst>
          </p:nvPr>
        </p:nvGraphicFramePr>
        <p:xfrm>
          <a:off x="0" y="365761"/>
          <a:ext cx="12192000" cy="40391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ReadOk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==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t \in Readers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"M"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&gt; 0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' =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- 1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/\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UnlockAndWakeOne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ReadOk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истинно, если поток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на текущем шаге сумел прочесть значение из очереди и разбудил какой-то другой поток.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UnlockAndWakeOne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определим ниже.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16ACA618-D03A-6C4B-B667-F9B72C402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27434"/>
            <a:ext cx="26543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278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465696"/>
              </p:ext>
            </p:extLst>
          </p:nvPr>
        </p:nvGraphicFramePr>
        <p:xfrm>
          <a:off x="0" y="365761"/>
          <a:ext cx="12192000" cy="33990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UnlockAndWakeOne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(self) ==</a:t>
                      </a:r>
                    </a:p>
                    <a:p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LET</a:t>
                      </a:r>
                      <a:endParaRPr lang="en-GB" sz="13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sleepingThreads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== {t \in Threads: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"S"}</a:t>
                      </a:r>
                    </a:p>
                    <a:p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</a:t>
                      </a:r>
                      <a:endParaRPr lang="en-GB" sz="13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IF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sleepingThreads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 {}</a:t>
                      </a: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THEN</a:t>
                      </a:r>
                      <a:endParaRPr lang="en-GB" sz="13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' = [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EXCEPT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![self] = "R"]</a:t>
                      </a: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ELSE</a:t>
                      </a:r>
                      <a:endParaRPr lang="en-GB" sz="13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\E t \in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sleepingThreads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:</a:t>
                      </a:r>
                    </a:p>
                    <a:p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' = [</a:t>
                      </a:r>
                      <a:r>
                        <a:rPr lang="en-GB" sz="13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3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EXCEPT</a:t>
                      </a:r>
                      <a:r>
                        <a:rPr lang="en-GB" sz="13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![self] = "R", ![t] = "R"]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23592BC-AB56-694B-B8FC-28C2CDDEF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17385"/>
            <a:ext cx="5448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95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063816"/>
              </p:ext>
            </p:extLst>
          </p:nvPr>
        </p:nvGraphicFramePr>
        <p:xfrm>
          <a:off x="0" y="365761"/>
          <a:ext cx="12192000" cy="458775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Next == \E t \in Threads: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\/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AcquireLock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\/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WriteOk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\/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WriteBlock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\/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ReadOk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 \/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ReadBlock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(t)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Выражение, истинное, если система сделала один шаг. Шагом может быть одно из действий: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поток взял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мьютекс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поток попробовал записать или записал значение в очередь,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поток попробовал прочесть или прочёл значение из очереди.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4179BAD-4FBF-284F-BDFF-715925A99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69206"/>
            <a:ext cx="21209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60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60807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Напоминание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proposer’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Выбрать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не использованный ранее</a:t>
                          </a:r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Разослать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ам</a:t>
                          </a:r>
                          <a:r>
                            <a:rPr lang="ru-RU" sz="1700" dirty="0"/>
                            <a:t> 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т.е. просьбу не принимать значения с эпохой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&lt;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sz="170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Дождаться ответов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17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от большинства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 err="1"/>
                            <a:t>ов</a:t>
                          </a:r>
                          <a:r>
                            <a:rPr lang="ru-RU" sz="1700" dirty="0"/>
                            <a:t> и </a:t>
                          </a:r>
                          <a:r>
                            <a:rPr lang="ru-RU" sz="1700" b="1" dirty="0"/>
                            <a:t>выбрать значение</a:t>
                          </a:r>
                          <a:r>
                            <a:rPr lang="ru-RU" sz="1700" b="1" baseline="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b="1" i="1" baseline="0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oMath>
                          </a14:m>
                          <a:r>
                            <a:rPr lang="en-US" sz="1700" b="1" dirty="0"/>
                            <a:t>, </a:t>
                          </a:r>
                          <a:r>
                            <a:rPr lang="ru-RU" sz="1700" b="1" dirty="0"/>
                            <a:t>соответствующее наибольшему</a:t>
                          </a:r>
                          <a:r>
                            <a:rPr lang="ru-RU" sz="1700" b="1" baseline="0" dirty="0"/>
                            <a:t> номеру</a:t>
                          </a:r>
                          <a:r>
                            <a:rPr lang="ru-RU" sz="1700" b="1" dirty="0"/>
                            <a:t> эпохи</a:t>
                          </a:r>
                          <a:r>
                            <a:rPr lang="ru-RU" sz="1700" dirty="0"/>
                            <a:t>.</a:t>
                          </a:r>
                          <a:r>
                            <a:rPr lang="ru-RU" sz="1700" baseline="0" dirty="0"/>
                            <a:t> Если все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17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700" b="0" i="1" baseline="0" smtClean="0">
                                  <a:latin typeface="Cambria Math" panose="02040503050406030204" pitchFamily="18" charset="0"/>
                                </a:rPr>
                                <m:t>𝑛𝑖𝑙</m:t>
                              </m:r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можно выбрать</a:t>
                          </a:r>
                          <a:r>
                            <a:rPr lang="ru-RU" sz="1700" baseline="0" dirty="0"/>
                            <a:t> своё значение.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Разослать </a:t>
                          </a:r>
                          <a:r>
                            <a:rPr lang="ru-RU" sz="1700" b="1" baseline="0" dirty="0"/>
                            <a:t>ответившим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ам</a:t>
                          </a:r>
                          <a:r>
                            <a:rPr lang="ru-RU" sz="1700" baseline="0" dirty="0"/>
                            <a:t> запрос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baseline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baseline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baseline="0" dirty="0"/>
                            <a:t>.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Дождаться ответов </a:t>
                          </a:r>
                          <a:r>
                            <a:rPr lang="en-US" sz="1700" baseline="0" dirty="0"/>
                            <a:t>accept </a:t>
                          </a:r>
                          <a:r>
                            <a:rPr lang="ru-RU" sz="1700" baseline="0" dirty="0"/>
                            <a:t>от большинства </a:t>
                          </a:r>
                          <a:r>
                            <a:rPr lang="en-US" sz="1700" baseline="0" dirty="0"/>
                            <a:t>acceptor’</a:t>
                          </a:r>
                          <a:r>
                            <a:rPr lang="ru-RU" sz="1700" baseline="0" dirty="0" err="1"/>
                            <a:t>ов</a:t>
                          </a:r>
                          <a:r>
                            <a:rPr lang="ru-RU" sz="1700" baseline="0" dirty="0"/>
                            <a:t>.</a:t>
                          </a:r>
                          <a:endParaRPr lang="en-US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baseline="0" dirty="0"/>
                            <a:t>В случае таймаута вернуться к </a:t>
                          </a:r>
                          <a:r>
                            <a:rPr lang="en-US" sz="1700" baseline="0" dirty="0"/>
                            <a:t>#1.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1700" dirty="0"/>
                            <a:t>Алгоритм </a:t>
                          </a:r>
                          <a:r>
                            <a:rPr lang="en-US" sz="1700" dirty="0"/>
                            <a:t>acceptor’</a:t>
                          </a:r>
                          <a:r>
                            <a:rPr lang="ru-RU" sz="1700" dirty="0"/>
                            <a:t>а:</a:t>
                          </a:r>
                          <a:endParaRPr lang="en-US" sz="170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При получении запроса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prepare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запомнить номер эпохи</a:t>
                          </a:r>
                          <a:r>
                            <a:rPr lang="en-US" sz="1700" dirty="0"/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ru-RU" sz="1700" dirty="0"/>
                            <a:t>, чтобы не принимать запросы с меньшими номерами. В ответ отослать</a:t>
                          </a:r>
                          <a:r>
                            <a:rPr lang="en-US" sz="1700" baseline="0" dirty="0"/>
                            <a:t> </a:t>
                          </a:r>
                          <a:r>
                            <a:rPr lang="ru-RU" sz="1700" baseline="0" dirty="0"/>
                            <a:t>сообщение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promise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 – </a:t>
                          </a:r>
                          <a:r>
                            <a:rPr lang="ru-RU" sz="1700" dirty="0"/>
                            <a:t>принятое ранее значение, или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ru-RU" sz="170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𝑛𝑖𝑙</m:t>
                                  </m:r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sz="1700" i="1" dirty="0" smtClean="0">
                                      <a:latin typeface="Cambria Math" panose="02040503050406030204" pitchFamily="18" charset="0"/>
                                    </a:rPr>
                                    <m:t>𝑛𝑖𝑙</m:t>
                                  </m:r>
                                </m:e>
                              </m:d>
                            </m:oMath>
                          </a14:m>
                          <a:r>
                            <a:rPr lang="ru-RU" sz="1700" dirty="0"/>
                            <a:t>, если принятого значения ещё нет.</a:t>
                          </a: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en-US" sz="1700" dirty="0"/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sz="1700" dirty="0"/>
                            <a:t>При получении запроса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больше запомненного номера эпохи, принять значение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700" b="0" i="1" dirty="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и ответить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accept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.</a:t>
                          </a:r>
                          <a:endParaRPr lang="ru-RU" sz="1700" dirty="0"/>
                        </a:p>
                      </a:txBody>
                      <a:tcPr>
                        <a:solidFill>
                          <a:schemeClr val="bg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381518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b="1" dirty="0"/>
                            <a:t>Оптимизация</a:t>
                          </a:r>
                          <a:r>
                            <a:rPr lang="ru-RU" sz="1700" dirty="0"/>
                            <a:t>: </a:t>
                          </a:r>
                          <a:r>
                            <a:rPr lang="en-US" sz="1700" dirty="0"/>
                            <a:t>acceptor </a:t>
                          </a:r>
                          <a:r>
                            <a:rPr lang="ru-RU" sz="1700" dirty="0"/>
                            <a:t>при получении запроса </a:t>
                          </a: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7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700" b="0" i="0" smtClean="0">
                                      <a:latin typeface="Cambria Math" panose="02040503050406030204" pitchFamily="18" charset="0"/>
                                    </a:rPr>
                                    <m:t>propose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7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US" sz="1700" dirty="0"/>
                            <a:t>, </a:t>
                          </a:r>
                          <a:r>
                            <a:rPr lang="ru-RU" sz="1700" dirty="0"/>
                            <a:t>где номер эпохи </a:t>
                          </a:r>
                          <a14:m>
                            <m:oMath xmlns:m="http://schemas.openxmlformats.org/officeDocument/2006/math">
                              <m:r>
                                <a:rPr lang="en-US" sz="17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r>
                            <a:rPr lang="en-US" sz="1700" dirty="0"/>
                            <a:t> </a:t>
                          </a:r>
                          <a:r>
                            <a:rPr lang="ru-RU" sz="1700" dirty="0"/>
                            <a:t>устаревший, может ответить</a:t>
                          </a:r>
                          <a:r>
                            <a:rPr lang="ru-RU" sz="1700" baseline="0" dirty="0"/>
                            <a:t> </a:t>
                          </a:r>
                          <a:r>
                            <a:rPr lang="en-US" sz="1700" baseline="0" dirty="0"/>
                            <a:t>NACK (Negative </a:t>
                          </a:r>
                          <a:r>
                            <a:rPr lang="en-US" sz="1700" baseline="0" dirty="0" err="1"/>
                            <a:t>ACKnowledgement</a:t>
                          </a:r>
                          <a:r>
                            <a:rPr lang="en-US" sz="1700" baseline="0" dirty="0"/>
                            <a:t>) proposer’</a:t>
                          </a:r>
                          <a:r>
                            <a:rPr lang="ru-RU" sz="1700" baseline="0" dirty="0"/>
                            <a:t>у. </a:t>
                          </a:r>
                          <a:r>
                            <a:rPr lang="en-US" sz="1700" baseline="0" dirty="0"/>
                            <a:t>PAXOS </a:t>
                          </a:r>
                          <a:r>
                            <a:rPr lang="ru-RU" sz="1700" baseline="0" dirty="0"/>
                            <a:t>разрешает проигнорировать такой запрос, но </a:t>
                          </a:r>
                          <a:r>
                            <a:rPr lang="en-US" sz="1700" baseline="0" dirty="0"/>
                            <a:t>NACK </a:t>
                          </a:r>
                          <a:r>
                            <a:rPr lang="ru-RU" sz="1700" baseline="0" dirty="0"/>
                            <a:t>позволит </a:t>
                          </a:r>
                          <a:r>
                            <a:rPr lang="en-US" sz="1700" baseline="0" dirty="0"/>
                            <a:t>proposer’</a:t>
                          </a:r>
                          <a:r>
                            <a:rPr lang="ru-RU" sz="1700" baseline="0" dirty="0"/>
                            <a:t>у быстрее узнать, что другой участник разослал </a:t>
                          </a:r>
                          <a:r>
                            <a:rPr lang="en-US" sz="1700" baseline="0" dirty="0"/>
                            <a:t>promise </a:t>
                          </a:r>
                          <a:r>
                            <a:rPr lang="ru-RU" sz="1700" baseline="0" dirty="0"/>
                            <a:t>с более новой эпохой.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endParaRPr lang="ru-RU" sz="1700" baseline="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sz="1700" baseline="0" dirty="0"/>
                            <a:t>Будем считать, что </a:t>
                          </a:r>
                          <a:r>
                            <a:rPr lang="en-US" sz="1700" baseline="0" dirty="0"/>
                            <a:t>acceptor </a:t>
                          </a:r>
                          <a:r>
                            <a:rPr lang="ru-RU" sz="1700" baseline="0" dirty="0"/>
                            <a:t>отвечает </a:t>
                          </a:r>
                          <a:r>
                            <a:rPr lang="en-US" sz="1700" baseline="0" dirty="0"/>
                            <a:t>NACK </a:t>
                          </a:r>
                          <a:r>
                            <a:rPr lang="ru-RU" sz="1700" baseline="0" dirty="0"/>
                            <a:t>на </a:t>
                          </a:r>
                          <a:r>
                            <a:rPr lang="en-US" sz="1700" baseline="0" dirty="0"/>
                            <a:t>propose </a:t>
                          </a:r>
                          <a:r>
                            <a:rPr lang="ru-RU" sz="1700" baseline="0" dirty="0"/>
                            <a:t>с устаревшей эпохой.</a:t>
                          </a:r>
                          <a:endParaRPr lang="en-US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63655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0" y="365761"/>
              <a:ext cx="12192000" cy="6080760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6096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096000">
                      <a:extLst>
                        <a:ext uri="{9D8B030D-6E8A-4147-A177-3AD203B41FA5}">
                          <a16:colId xmlns:a16="http://schemas.microsoft.com/office/drawing/2014/main" val="1748704323"/>
                        </a:ext>
                      </a:extLst>
                    </a:gridCol>
                  </a:tblGrid>
                  <a:tr h="457200"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dirty="0"/>
                            <a:t>Напоминание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23672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11940" r="-100000" b="-343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11940" b="-343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35702087"/>
                      </a:ext>
                    </a:extLst>
                  </a:tr>
                  <a:tr h="1386840">
                    <a:tc gridSpan="2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344037" b="-5505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endParaRPr lang="ru-RU" sz="1700" dirty="0"/>
                        </a:p>
                      </a:txBody>
                      <a:tcPr>
                        <a:solidFill>
                          <a:schemeClr val="accent1">
                            <a:alpha val="2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63655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02195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608695"/>
              </p:ext>
            </p:extLst>
          </p:nvPr>
        </p:nvGraphicFramePr>
        <p:xfrm>
          <a:off x="0" y="365761"/>
          <a:ext cx="12192000" cy="458775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Spec == Init /\ [][Next]_&lt;&lt;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bufferLen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GB" sz="15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5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&gt;&gt;</a:t>
                      </a: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Определение нашей модели: выполняется условие </a:t>
                      </a:r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Init (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на начальное состояние системы) и на каждом шаге выполняется условие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Next.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Выражение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[]E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истинно тогда и только тогда, когда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E 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истинно на каждом шаге.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5974AE8-0D33-614C-A89C-2B120C753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21343"/>
            <a:ext cx="3733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731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502245"/>
              </p:ext>
            </p:extLst>
          </p:nvPr>
        </p:nvGraphicFramePr>
        <p:xfrm>
          <a:off x="0" y="365761"/>
          <a:ext cx="12192000" cy="43134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676482456"/>
                    </a:ext>
                  </a:extLst>
                </a:gridCol>
              </a:tblGrid>
              <a:tr h="38151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TLA+ code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LaTeX-formatted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r>
                        <a:rPr lang="en-GB" sz="14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AtMostOneMutexOwner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==</a:t>
                      </a:r>
                    </a:p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LET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owners == {t \in Threads: </a:t>
                      </a:r>
                      <a:r>
                        <a:rPr lang="en-GB" sz="14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= "M"}</a:t>
                      </a:r>
                    </a:p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Cardinality(owners) &lt;= 1</a:t>
                      </a:r>
                    </a:p>
                    <a:p>
                      <a:endParaRPr lang="en-GB" sz="14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Liveness ==</a:t>
                      </a:r>
                    </a:p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LET</a:t>
                      </a:r>
                    </a:p>
                    <a:p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runnable == {t \in Threads: </a:t>
                      </a:r>
                      <a:r>
                        <a:rPr lang="en-GB" sz="14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threadStates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[t] \in {"R", "M"}}</a:t>
                      </a:r>
                    </a:p>
                    <a:p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</a:t>
                      </a:r>
                      <a:r>
                        <a:rPr lang="en-GB" sz="14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runnable /= {}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95252"/>
                  </a:ext>
                </a:extLst>
              </a:tr>
              <a:tr h="381518">
                <a:tc grid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Добавим два выражения, которые истинны тогда и только тогда, когда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мьютексом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 владеет не более одного потока,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имеется хотя бы один поток, способный исполняться дальше.</a:t>
                      </a:r>
                      <a:endParaRPr lang="en-GB" sz="1800" kern="1200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9948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269593D2-3C16-E14E-9408-E43F22848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15572"/>
            <a:ext cx="54356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188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788963"/>
              </p:ext>
            </p:extLst>
          </p:nvPr>
        </p:nvGraphicFramePr>
        <p:xfrm>
          <a:off x="0" y="365761"/>
          <a:ext cx="12192000" cy="61422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800" dirty="0"/>
                        <a:t>Теперь обойдём состояния нашей модели с помощью </a:t>
                      </a:r>
                      <a:r>
                        <a:rPr lang="en-US" sz="1800" dirty="0"/>
                        <a:t>TLA+ Model Checker: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21596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9C997FD-F301-384F-8564-531E547E3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1369786"/>
            <a:ext cx="95250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142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0" y="365761"/>
          <a:ext cx="12192000" cy="614223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Модель ограниченной очереди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800" dirty="0"/>
                        <a:t>Теперь обойдём состояния нашей модели с помощью </a:t>
                      </a:r>
                      <a:r>
                        <a:rPr lang="en-US" sz="1800" dirty="0"/>
                        <a:t>TLA+ Model Checker: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21596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AD490B2-0F27-8640-AC99-48AA073F4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100" y="1233714"/>
            <a:ext cx="5511800" cy="314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FF0341-0EA6-314A-8BA5-724FC2B5D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1744" y="4749074"/>
            <a:ext cx="5473700" cy="17145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2193E763-F562-FA46-B3EA-7878F7E59BC9}"/>
              </a:ext>
            </a:extLst>
          </p:cNvPr>
          <p:cNvSpPr/>
          <p:nvPr/>
        </p:nvSpPr>
        <p:spPr>
          <a:xfrm>
            <a:off x="1654629" y="4392478"/>
            <a:ext cx="8817428" cy="375491"/>
          </a:xfrm>
          <a:custGeom>
            <a:avLst/>
            <a:gdLst>
              <a:gd name="connsiteX0" fmla="*/ 0 w 8817428"/>
              <a:gd name="connsiteY0" fmla="*/ 190406 h 375491"/>
              <a:gd name="connsiteX1" fmla="*/ 370114 w 8817428"/>
              <a:gd name="connsiteY1" fmla="*/ 5348 h 375491"/>
              <a:gd name="connsiteX2" fmla="*/ 729342 w 8817428"/>
              <a:gd name="connsiteY2" fmla="*/ 375463 h 375491"/>
              <a:gd name="connsiteX3" fmla="*/ 1175657 w 8817428"/>
              <a:gd name="connsiteY3" fmla="*/ 27120 h 375491"/>
              <a:gd name="connsiteX4" fmla="*/ 1545771 w 8817428"/>
              <a:gd name="connsiteY4" fmla="*/ 364577 h 375491"/>
              <a:gd name="connsiteX5" fmla="*/ 1937657 w 8817428"/>
              <a:gd name="connsiteY5" fmla="*/ 5348 h 375491"/>
              <a:gd name="connsiteX6" fmla="*/ 2307771 w 8817428"/>
              <a:gd name="connsiteY6" fmla="*/ 364577 h 375491"/>
              <a:gd name="connsiteX7" fmla="*/ 2710542 w 8817428"/>
              <a:gd name="connsiteY7" fmla="*/ 5348 h 375491"/>
              <a:gd name="connsiteX8" fmla="*/ 3048000 w 8817428"/>
              <a:gd name="connsiteY8" fmla="*/ 364577 h 375491"/>
              <a:gd name="connsiteX9" fmla="*/ 3429000 w 8817428"/>
              <a:gd name="connsiteY9" fmla="*/ 16234 h 375491"/>
              <a:gd name="connsiteX10" fmla="*/ 3777342 w 8817428"/>
              <a:gd name="connsiteY10" fmla="*/ 375463 h 375491"/>
              <a:gd name="connsiteX11" fmla="*/ 4201885 w 8817428"/>
              <a:gd name="connsiteY11" fmla="*/ 5348 h 375491"/>
              <a:gd name="connsiteX12" fmla="*/ 4561114 w 8817428"/>
              <a:gd name="connsiteY12" fmla="*/ 364577 h 375491"/>
              <a:gd name="connsiteX13" fmla="*/ 4953000 w 8817428"/>
              <a:gd name="connsiteY13" fmla="*/ 5348 h 375491"/>
              <a:gd name="connsiteX14" fmla="*/ 5323114 w 8817428"/>
              <a:gd name="connsiteY14" fmla="*/ 364577 h 375491"/>
              <a:gd name="connsiteX15" fmla="*/ 5704114 w 8817428"/>
              <a:gd name="connsiteY15" fmla="*/ 5348 h 375491"/>
              <a:gd name="connsiteX16" fmla="*/ 6041571 w 8817428"/>
              <a:gd name="connsiteY16" fmla="*/ 364577 h 375491"/>
              <a:gd name="connsiteX17" fmla="*/ 6411685 w 8817428"/>
              <a:gd name="connsiteY17" fmla="*/ 5348 h 375491"/>
              <a:gd name="connsiteX18" fmla="*/ 6770914 w 8817428"/>
              <a:gd name="connsiteY18" fmla="*/ 364577 h 375491"/>
              <a:gd name="connsiteX19" fmla="*/ 7151914 w 8817428"/>
              <a:gd name="connsiteY19" fmla="*/ 5348 h 375491"/>
              <a:gd name="connsiteX20" fmla="*/ 7478485 w 8817428"/>
              <a:gd name="connsiteY20" fmla="*/ 364577 h 375491"/>
              <a:gd name="connsiteX21" fmla="*/ 7815942 w 8817428"/>
              <a:gd name="connsiteY21" fmla="*/ 5348 h 375491"/>
              <a:gd name="connsiteX22" fmla="*/ 8142514 w 8817428"/>
              <a:gd name="connsiteY22" fmla="*/ 364577 h 375491"/>
              <a:gd name="connsiteX23" fmla="*/ 8490857 w 8817428"/>
              <a:gd name="connsiteY23" fmla="*/ 16234 h 375491"/>
              <a:gd name="connsiteX24" fmla="*/ 8817428 w 8817428"/>
              <a:gd name="connsiteY24" fmla="*/ 179520 h 375491"/>
              <a:gd name="connsiteX25" fmla="*/ 8817428 w 8817428"/>
              <a:gd name="connsiteY25" fmla="*/ 179520 h 37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817428" h="375491">
                <a:moveTo>
                  <a:pt x="0" y="190406"/>
                </a:moveTo>
                <a:cubicBezTo>
                  <a:pt x="124278" y="82455"/>
                  <a:pt x="248557" y="-25495"/>
                  <a:pt x="370114" y="5348"/>
                </a:cubicBezTo>
                <a:cubicBezTo>
                  <a:pt x="491671" y="36191"/>
                  <a:pt x="595085" y="371834"/>
                  <a:pt x="729342" y="375463"/>
                </a:cubicBezTo>
                <a:cubicBezTo>
                  <a:pt x="863599" y="379092"/>
                  <a:pt x="1039586" y="28934"/>
                  <a:pt x="1175657" y="27120"/>
                </a:cubicBezTo>
                <a:cubicBezTo>
                  <a:pt x="1311728" y="25306"/>
                  <a:pt x="1418771" y="368206"/>
                  <a:pt x="1545771" y="364577"/>
                </a:cubicBezTo>
                <a:cubicBezTo>
                  <a:pt x="1672771" y="360948"/>
                  <a:pt x="1810657" y="5348"/>
                  <a:pt x="1937657" y="5348"/>
                </a:cubicBezTo>
                <a:cubicBezTo>
                  <a:pt x="2064657" y="5348"/>
                  <a:pt x="2178957" y="364577"/>
                  <a:pt x="2307771" y="364577"/>
                </a:cubicBezTo>
                <a:cubicBezTo>
                  <a:pt x="2436585" y="364577"/>
                  <a:pt x="2587171" y="5348"/>
                  <a:pt x="2710542" y="5348"/>
                </a:cubicBezTo>
                <a:cubicBezTo>
                  <a:pt x="2833913" y="5348"/>
                  <a:pt x="2928257" y="362763"/>
                  <a:pt x="3048000" y="364577"/>
                </a:cubicBezTo>
                <a:cubicBezTo>
                  <a:pt x="3167743" y="366391"/>
                  <a:pt x="3307443" y="14420"/>
                  <a:pt x="3429000" y="16234"/>
                </a:cubicBezTo>
                <a:cubicBezTo>
                  <a:pt x="3550557" y="18048"/>
                  <a:pt x="3648528" y="377277"/>
                  <a:pt x="3777342" y="375463"/>
                </a:cubicBezTo>
                <a:cubicBezTo>
                  <a:pt x="3906156" y="373649"/>
                  <a:pt x="4071256" y="7162"/>
                  <a:pt x="4201885" y="5348"/>
                </a:cubicBezTo>
                <a:cubicBezTo>
                  <a:pt x="4332514" y="3534"/>
                  <a:pt x="4435928" y="364577"/>
                  <a:pt x="4561114" y="364577"/>
                </a:cubicBezTo>
                <a:cubicBezTo>
                  <a:pt x="4686300" y="364577"/>
                  <a:pt x="4826000" y="5348"/>
                  <a:pt x="4953000" y="5348"/>
                </a:cubicBezTo>
                <a:cubicBezTo>
                  <a:pt x="5080000" y="5348"/>
                  <a:pt x="5197928" y="364577"/>
                  <a:pt x="5323114" y="364577"/>
                </a:cubicBezTo>
                <a:cubicBezTo>
                  <a:pt x="5448300" y="364577"/>
                  <a:pt x="5584371" y="5348"/>
                  <a:pt x="5704114" y="5348"/>
                </a:cubicBezTo>
                <a:cubicBezTo>
                  <a:pt x="5823857" y="5348"/>
                  <a:pt x="5923643" y="364577"/>
                  <a:pt x="6041571" y="364577"/>
                </a:cubicBezTo>
                <a:cubicBezTo>
                  <a:pt x="6159499" y="364577"/>
                  <a:pt x="6290128" y="5348"/>
                  <a:pt x="6411685" y="5348"/>
                </a:cubicBezTo>
                <a:cubicBezTo>
                  <a:pt x="6533242" y="5348"/>
                  <a:pt x="6647543" y="364577"/>
                  <a:pt x="6770914" y="364577"/>
                </a:cubicBezTo>
                <a:cubicBezTo>
                  <a:pt x="6894285" y="364577"/>
                  <a:pt x="7033986" y="5348"/>
                  <a:pt x="7151914" y="5348"/>
                </a:cubicBezTo>
                <a:cubicBezTo>
                  <a:pt x="7269842" y="5348"/>
                  <a:pt x="7367814" y="364577"/>
                  <a:pt x="7478485" y="364577"/>
                </a:cubicBezTo>
                <a:cubicBezTo>
                  <a:pt x="7589156" y="364577"/>
                  <a:pt x="7705271" y="5348"/>
                  <a:pt x="7815942" y="5348"/>
                </a:cubicBezTo>
                <a:cubicBezTo>
                  <a:pt x="7926613" y="5348"/>
                  <a:pt x="8030028" y="362763"/>
                  <a:pt x="8142514" y="364577"/>
                </a:cubicBezTo>
                <a:cubicBezTo>
                  <a:pt x="8255000" y="366391"/>
                  <a:pt x="8378371" y="47077"/>
                  <a:pt x="8490857" y="16234"/>
                </a:cubicBezTo>
                <a:cubicBezTo>
                  <a:pt x="8603343" y="-14609"/>
                  <a:pt x="8817428" y="179520"/>
                  <a:pt x="8817428" y="179520"/>
                </a:cubicBezTo>
                <a:lnTo>
                  <a:pt x="8817428" y="17952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534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1712047"/>
              </p:ext>
            </p:extLst>
          </p:nvPr>
        </p:nvGraphicFramePr>
        <p:xfrm>
          <a:off x="0" y="365761"/>
          <a:ext cx="12192000" cy="8387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Домашнее задание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sz="1800" dirty="0"/>
                        <a:t>Найдите с помощью </a:t>
                      </a:r>
                      <a:r>
                        <a:rPr lang="en-US" sz="1800" dirty="0"/>
                        <a:t>TLC </a:t>
                      </a:r>
                      <a:r>
                        <a:rPr lang="ru-RU" sz="1800" dirty="0"/>
                        <a:t>решение задачи о волке, козе и капусте.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4094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0" y="365761"/>
          <a:ext cx="12192000" cy="16459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/>
                        <a:t>Список литературы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1800" dirty="0"/>
                        <a:t>Specifying systems,</a:t>
                      </a:r>
                      <a:br>
                        <a:rPr lang="en-US" sz="1800" dirty="0"/>
                      </a:br>
                      <a:r>
                        <a:rPr lang="en-US" sz="1800" dirty="0">
                          <a:hlinkClick r:id="rId3"/>
                        </a:rPr>
                        <a:t>https://lamport.azurewebsites.net/tla/book-02-08-08.pdf</a:t>
                      </a:r>
                      <a:r>
                        <a:rPr lang="en-US" sz="1800" dirty="0"/>
                        <a:t>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sz="1800" dirty="0"/>
                        <a:t>TLA+ Toolbox</a:t>
                      </a:r>
                      <a:br>
                        <a:rPr lang="en-US" sz="1800" dirty="0"/>
                      </a:br>
                      <a:r>
                        <a:rPr lang="en-US" sz="1800" dirty="0">
                          <a:hlinkClick r:id="rId4"/>
                        </a:rPr>
                        <a:t>https://lamport.azurewebsites.net/tla/toolbox.html</a:t>
                      </a:r>
                      <a:r>
                        <a:rPr lang="en-US" sz="18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87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5959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907182"/>
              </p:ext>
            </p:extLst>
          </p:nvPr>
        </p:nvGraphicFramePr>
        <p:xfrm>
          <a:off x="0" y="365761"/>
          <a:ext cx="12192000" cy="3291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шага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197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589737"/>
              </p:ext>
            </p:extLst>
          </p:nvPr>
        </p:nvGraphicFramePr>
        <p:xfrm>
          <a:off x="0" y="365761"/>
          <a:ext cx="12192000" cy="42062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шага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Вопросы</a:t>
                      </a:r>
                      <a:r>
                        <a:rPr lang="ru-RU" dirty="0"/>
                        <a:t>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Что делать участникам, которые отстали (например, из-за того, что были отключены от сети)?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Сколько записей на диск надо сделать на каждой итерации?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499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847743"/>
              </p:ext>
            </p:extLst>
          </p:nvPr>
        </p:nvGraphicFramePr>
        <p:xfrm>
          <a:off x="0" y="365761"/>
          <a:ext cx="12192000" cy="5029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шага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Вопросы</a:t>
                      </a:r>
                      <a:r>
                        <a:rPr lang="ru-RU" dirty="0"/>
                        <a:t>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Что делать участникам, которые отстали (например, из-за того, что были отключены от сети)?</a:t>
                      </a:r>
                      <a:endParaRPr lang="en-US" dirty="0"/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dirty="0"/>
                        <a:t>Каждый участник вместе с сообщением </a:t>
                      </a:r>
                      <a:r>
                        <a:rPr lang="en-US" dirty="0"/>
                        <a:t>prepare/promise </a:t>
                      </a:r>
                      <a:r>
                        <a:rPr lang="ru-RU" dirty="0"/>
                        <a:t>указывает номер последнего </a:t>
                      </a:r>
                      <a:r>
                        <a:rPr lang="ru-RU" dirty="0" err="1"/>
                        <a:t>закоммиченного</a:t>
                      </a:r>
                      <a:r>
                        <a:rPr lang="ru-RU" dirty="0"/>
                        <a:t> шага. По этим номерам процессы, которые обменялись сообщениями, могут понять, кто из них отстал, и запросить недостающую часть журнала до того, как обработать </a:t>
                      </a:r>
                      <a:r>
                        <a:rPr lang="en-US" dirty="0"/>
                        <a:t>prepare/promise.</a:t>
                      </a:r>
                      <a:endParaRPr lang="ru-RU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Сколько записей на диск надо сделать на каждой итерации?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5101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008409"/>
              </p:ext>
            </p:extLst>
          </p:nvPr>
        </p:nvGraphicFramePr>
        <p:xfrm>
          <a:off x="0" y="365761"/>
          <a:ext cx="12192000" cy="5577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Replicated FSM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Будем предполагать, что каждый процесс-участник </a:t>
                      </a:r>
                      <a:r>
                        <a:rPr lang="en-US" dirty="0"/>
                        <a:t>PAXOS </a:t>
                      </a:r>
                      <a:r>
                        <a:rPr lang="ru-RU" dirty="0"/>
                        <a:t>исполняет все три роли: </a:t>
                      </a:r>
                      <a:r>
                        <a:rPr lang="en-US" dirty="0"/>
                        <a:t>proposer, acceptor </a:t>
                      </a:r>
                      <a:r>
                        <a:rPr lang="ru-RU" dirty="0"/>
                        <a:t>и </a:t>
                      </a:r>
                      <a:r>
                        <a:rPr lang="en-US" dirty="0"/>
                        <a:t>learner, </a:t>
                      </a:r>
                      <a:r>
                        <a:rPr lang="ru-RU" dirty="0"/>
                        <a:t>притом один из процессов играет роль выделенного </a:t>
                      </a:r>
                      <a:r>
                        <a:rPr lang="en-US" dirty="0"/>
                        <a:t>proposer’</a:t>
                      </a:r>
                      <a:r>
                        <a:rPr lang="ru-RU" dirty="0"/>
                        <a:t>а, т.е. только он испускает предлагаемые значения.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Тогда </a:t>
                      </a:r>
                      <a:r>
                        <a:rPr lang="en-US" dirty="0"/>
                        <a:t>N-</a:t>
                      </a:r>
                      <a:r>
                        <a:rPr lang="ru-RU" dirty="0"/>
                        <a:t>я итерация рабочего цикла реплицированного журнала выглядит так: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подготовить новый номер эпохи и разослать </a:t>
                      </a:r>
                      <a:r>
                        <a:rPr lang="en-US" dirty="0"/>
                        <a:t>prepare,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</a:t>
                      </a:r>
                      <a:r>
                        <a:rPr lang="en-US" dirty="0"/>
                        <a:t>promise</a:t>
                      </a:r>
                      <a:r>
                        <a:rPr lang="ru-RU" dirty="0"/>
                        <a:t> от остальных участников,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</a:t>
                      </a:r>
                      <a:r>
                        <a:rPr lang="en-US" dirty="0"/>
                        <a:t>propose </a:t>
                      </a:r>
                      <a:r>
                        <a:rPr lang="ru-RU" dirty="0"/>
                        <a:t>со значением шага </a:t>
                      </a:r>
                      <a:r>
                        <a:rPr lang="en-US" dirty="0"/>
                        <a:t>N,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ответов от других участников</a:t>
                      </a:r>
                      <a:r>
                        <a:rPr lang="en-US" dirty="0"/>
                        <a:t>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разослать другим участникам </a:t>
                      </a:r>
                      <a:r>
                        <a:rPr lang="en-US" dirty="0"/>
                        <a:t>commit, </a:t>
                      </a:r>
                      <a:r>
                        <a:rPr lang="ru-RU" dirty="0"/>
                        <a:t>чтобы надёжно сохранить длину журнала,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дождаться ответа на </a:t>
                      </a:r>
                      <a:r>
                        <a:rPr lang="en-US" dirty="0"/>
                        <a:t>commit</a:t>
                      </a:r>
                      <a:r>
                        <a:rPr lang="ru-RU" dirty="0"/>
                        <a:t> и ответить клиенту, инициировавшему шаг </a:t>
                      </a:r>
                      <a:r>
                        <a:rPr lang="en-US" dirty="0"/>
                        <a:t>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429739"/>
                  </a:ext>
                </a:extLst>
              </a:tr>
              <a:tr h="381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ru-RU" b="1" dirty="0"/>
                        <a:t>Вопросы</a:t>
                      </a:r>
                      <a:r>
                        <a:rPr lang="ru-RU" dirty="0"/>
                        <a:t>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Что делать участникам, которые отстали (например, из-за того, что были отключены от сети)?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ru-RU" dirty="0"/>
                        <a:t>Сколько записей на диск надо сделать на каждой итерации?</a:t>
                      </a:r>
                      <a:endParaRPr lang="en-US" dirty="0"/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proposer </a:t>
                      </a:r>
                      <a:r>
                        <a:rPr lang="ru-RU" dirty="0"/>
                        <a:t>должен сохранить номер эпохи, чтобы не </a:t>
                      </a:r>
                      <a:r>
                        <a:rPr lang="ru-RU" dirty="0" err="1"/>
                        <a:t>переиспользовать</a:t>
                      </a:r>
                      <a:r>
                        <a:rPr lang="ru-RU" dirty="0"/>
                        <a:t> его,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acceptor’</a:t>
                      </a:r>
                      <a:r>
                        <a:rPr lang="ru-RU" dirty="0"/>
                        <a:t>ы должны сохранить номер эпохи, чтобы отсекать более старые сообщения,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acceptor’</a:t>
                      </a:r>
                      <a:r>
                        <a:rPr lang="ru-RU" dirty="0"/>
                        <a:t>ы должны сохранить предложенное им значение,</a:t>
                      </a:r>
                    </a:p>
                    <a:p>
                      <a:pPr marL="8001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acceptor’</a:t>
                      </a:r>
                      <a:r>
                        <a:rPr lang="ru-RU" dirty="0"/>
                        <a:t>ы должны сохранить длину журнала при </a:t>
                      </a:r>
                      <a:r>
                        <a:rPr lang="en-US" dirty="0"/>
                        <a:t>commit’</a:t>
                      </a:r>
                      <a:r>
                        <a:rPr lang="ru-RU" dirty="0"/>
                        <a:t>е.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ru-RU" dirty="0"/>
                        <a:t>Всего получается </a:t>
                      </a:r>
                      <a:r>
                        <a:rPr lang="ru-RU" b="1" dirty="0"/>
                        <a:t>4 последовательных </a:t>
                      </a:r>
                      <a:r>
                        <a:rPr lang="en-US" b="1" dirty="0" err="1"/>
                        <a:t>fsync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3415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276">
                <a:tc>
                  <a:txBody>
                    <a:bodyPr/>
                    <a:lstStyle/>
                    <a:p>
                      <a:r>
                        <a:rPr lang="ru-RU" dirty="0"/>
                        <a:t>Основы</a:t>
                      </a:r>
                      <a:r>
                        <a:rPr lang="ru-RU" baseline="0" dirty="0"/>
                        <a:t> построения файловых систем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6532604"/>
          <a:ext cx="12192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094">
                <a:tc>
                  <a:txBody>
                    <a:bodyPr/>
                    <a:lstStyle/>
                    <a:p>
                      <a:r>
                        <a:rPr lang="en-US" dirty="0"/>
                        <a:t>Acronis @ </a:t>
                      </a:r>
                      <a:r>
                        <a:rPr lang="ru-RU" dirty="0"/>
                        <a:t>МФТИ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4308333"/>
                  </p:ext>
                </p:extLst>
              </p:nvPr>
            </p:nvGraphicFramePr>
            <p:xfrm>
              <a:off x="0" y="365761"/>
              <a:ext cx="12192000" cy="5410718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/>
                            <a:t>Multi-PAXOS</a:t>
                          </a:r>
                          <a:endParaRPr lang="ru-RU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Будем предполагать, что каждый процесс-участник </a:t>
                          </a:r>
                          <a:r>
                            <a:rPr lang="en-US" dirty="0"/>
                            <a:t>PAXOS </a:t>
                          </a:r>
                          <a:r>
                            <a:rPr lang="ru-RU" dirty="0"/>
                            <a:t>исполняет все три роли: </a:t>
                          </a:r>
                          <a:r>
                            <a:rPr lang="en-US" dirty="0"/>
                            <a:t>proposer, acceptor </a:t>
                          </a:r>
                          <a:r>
                            <a:rPr lang="ru-RU" dirty="0"/>
                            <a:t>и </a:t>
                          </a:r>
                          <a:r>
                            <a:rPr lang="en-US" dirty="0"/>
                            <a:t>learner, </a:t>
                          </a:r>
                          <a:r>
                            <a:rPr lang="ru-RU" dirty="0"/>
                            <a:t>притом один из процессов играет роль выделенного </a:t>
                          </a:r>
                          <a:r>
                            <a:rPr lang="en-US" dirty="0"/>
                            <a:t>proposer’</a:t>
                          </a:r>
                          <a:r>
                            <a:rPr lang="ru-RU" dirty="0"/>
                            <a:t>а, т.е. только он испускает предлагаемые значения.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Тогда </a:t>
                          </a:r>
                          <a:r>
                            <a:rPr lang="en-US" dirty="0"/>
                            <a:t>N-</a:t>
                          </a:r>
                          <a:r>
                            <a:rPr lang="ru-RU" dirty="0"/>
                            <a:t>я итерация рабочего цикла реплицированного журнала выглядит так: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подготовить новый номер эпохи и разослать </a:t>
                          </a:r>
                          <a:r>
                            <a:rPr lang="en-US" dirty="0"/>
                            <a:t>prepare,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</a:t>
                          </a:r>
                          <a:r>
                            <a:rPr lang="en-US" dirty="0"/>
                            <a:t>promise</a:t>
                          </a:r>
                          <a:r>
                            <a:rPr lang="ru-RU" dirty="0"/>
                            <a:t> от остальных участников,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разослать </a:t>
                          </a:r>
                          <a:r>
                            <a:rPr lang="en-US" dirty="0"/>
                            <a:t>propose </a:t>
                          </a:r>
                          <a:r>
                            <a:rPr lang="ru-RU" dirty="0"/>
                            <a:t>со значением записи </a:t>
                          </a:r>
                          <a:r>
                            <a:rPr lang="en-US" dirty="0"/>
                            <a:t>N,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ответов от других участников</a:t>
                          </a:r>
                          <a:r>
                            <a:rPr lang="en-US" dirty="0"/>
                            <a:t>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разослать другим участникам </a:t>
                          </a:r>
                          <a:r>
                            <a:rPr lang="en-US" dirty="0"/>
                            <a:t>commit, </a:t>
                          </a:r>
                          <a:r>
                            <a:rPr lang="ru-RU" dirty="0"/>
                            <a:t>чтобы надёжно сохранить длину журнала,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ответа на </a:t>
                          </a:r>
                          <a:r>
                            <a:rPr lang="en-US" dirty="0"/>
                            <a:t>commit</a:t>
                          </a:r>
                          <a:r>
                            <a:rPr lang="ru-RU" dirty="0"/>
                            <a:t> и ответить клиенту, инициировавшему шаг </a:t>
                          </a:r>
                          <a:r>
                            <a:rPr lang="en-US" dirty="0"/>
                            <a:t>N.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90429739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b="1" dirty="0"/>
                            <a:t>Наблюдение</a:t>
                          </a:r>
                          <a:r>
                            <a:rPr lang="en-US" b="0" dirty="0"/>
                            <a:t>: proposer’</a:t>
                          </a:r>
                          <a:r>
                            <a:rPr lang="ru-RU" b="0" dirty="0"/>
                            <a:t>у достаточно исполнить шаги </a:t>
                          </a:r>
                          <a:r>
                            <a:rPr lang="en-US" b="0" dirty="0"/>
                            <a:t>1 </a:t>
                          </a:r>
                          <a:r>
                            <a:rPr lang="ru-RU" b="0" dirty="0"/>
                            <a:t>и </a:t>
                          </a:r>
                          <a:r>
                            <a:rPr lang="en-US" b="0" dirty="0"/>
                            <a:t>2 </a:t>
                          </a:r>
                          <a:r>
                            <a:rPr lang="ru-RU" b="0" dirty="0"/>
                            <a:t>один раз, а потом в цикле повторять </a:t>
                          </a:r>
                          <a:r>
                            <a:rPr lang="en-US" b="0" dirty="0"/>
                            <a:t>3-6, </a:t>
                          </a:r>
                          <a:r>
                            <a:rPr lang="ru-RU" b="0" dirty="0"/>
                            <a:t>пока он не получает </a:t>
                          </a:r>
                          <a:r>
                            <a:rPr lang="en-US" b="0" dirty="0"/>
                            <a:t>NACK </a:t>
                          </a:r>
                          <a:r>
                            <a:rPr lang="ru-RU" b="0" dirty="0"/>
                            <a:t>от других участников. Получение </a:t>
                          </a:r>
                          <a:r>
                            <a:rPr lang="en-US" b="0" dirty="0"/>
                            <a:t>NACK </a:t>
                          </a:r>
                          <a:r>
                            <a:rPr lang="ru-RU" b="0" dirty="0"/>
                            <a:t>означает, что другой участник решил назначить себя выделенным </a:t>
                          </a:r>
                          <a:r>
                            <a:rPr lang="en-US" b="0" dirty="0"/>
                            <a:t>proposer’</a:t>
                          </a:r>
                          <a:r>
                            <a:rPr lang="ru-RU" b="0" dirty="0"/>
                            <a:t>ом.</a:t>
                          </a:r>
                          <a:endParaRPr lang="en-US" b="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endParaRPr lang="en-US" b="0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b="0" dirty="0"/>
                            <a:t>Действительно, такой цикл можно рассматривать как один раунд </a:t>
                          </a:r>
                          <a:r>
                            <a:rPr lang="en-US" b="0" dirty="0"/>
                            <a:t>PAXOS, </a:t>
                          </a:r>
                          <a:r>
                            <a:rPr lang="ru-RU" b="0" dirty="0"/>
                            <a:t>где выбирается значение «записи с номерами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r>
                            <a:rPr lang="ru-RU" b="0" dirty="0"/>
                            <a:t>»</a:t>
                          </a:r>
                          <a:r>
                            <a:rPr lang="en-US" b="0" dirty="0"/>
                            <a:t>, </a:t>
                          </a:r>
                          <a:r>
                            <a:rPr lang="ru-RU" b="0" dirty="0"/>
                            <a:t>где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ru-RU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ru-RU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b="0" dirty="0"/>
                            <a:t> – </a:t>
                          </a:r>
                          <a:r>
                            <a:rPr lang="ru-RU" b="0" dirty="0"/>
                            <a:t>номер, до которого удавалось успешно исполнять шаги </a:t>
                          </a:r>
                          <a:r>
                            <a:rPr lang="en-US" b="0" dirty="0"/>
                            <a:t>3-6.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180108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Теперь на каждую </a:t>
                          </a:r>
                          <a:r>
                            <a:rPr lang="ru-RU" dirty="0" err="1"/>
                            <a:t>дозапись</a:t>
                          </a:r>
                          <a:r>
                            <a:rPr lang="ru-RU" dirty="0"/>
                            <a:t> в журнал требуется два </a:t>
                          </a:r>
                          <a:r>
                            <a:rPr lang="en-US" dirty="0" err="1"/>
                            <a:t>fsync</a:t>
                          </a:r>
                          <a:r>
                            <a:rPr lang="en-US" dirty="0"/>
                            <a:t> </a:t>
                          </a:r>
                          <a:r>
                            <a:rPr lang="ru-RU" dirty="0"/>
                            <a:t>вместо четырёх.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3766522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4308333"/>
                  </p:ext>
                </p:extLst>
              </p:nvPr>
            </p:nvGraphicFramePr>
            <p:xfrm>
              <a:off x="0" y="365761"/>
              <a:ext cx="12192000" cy="5410718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21920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/>
                            <a:t>Multi-PAXOS</a:t>
                          </a:r>
                          <a:endParaRPr lang="ru-RU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8346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Будем предполагать, что каждый процесс-участник </a:t>
                          </a:r>
                          <a:r>
                            <a:rPr lang="en-US" dirty="0"/>
                            <a:t>PAXOS </a:t>
                          </a:r>
                          <a:r>
                            <a:rPr lang="ru-RU" dirty="0"/>
                            <a:t>исполняет все три роли: </a:t>
                          </a:r>
                          <a:r>
                            <a:rPr lang="en-US" dirty="0"/>
                            <a:t>proposer, acceptor </a:t>
                          </a:r>
                          <a:r>
                            <a:rPr lang="ru-RU" dirty="0"/>
                            <a:t>и </a:t>
                          </a:r>
                          <a:r>
                            <a:rPr lang="en-US" dirty="0"/>
                            <a:t>learner, </a:t>
                          </a:r>
                          <a:r>
                            <a:rPr lang="ru-RU" dirty="0"/>
                            <a:t>притом один из процессов играет роль выделенного </a:t>
                          </a:r>
                          <a:r>
                            <a:rPr lang="en-US" dirty="0"/>
                            <a:t>proposer’</a:t>
                          </a:r>
                          <a:r>
                            <a:rPr lang="ru-RU" dirty="0"/>
                            <a:t>а, т.е. только он испускает предлагаемые значения.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Тогда </a:t>
                          </a:r>
                          <a:r>
                            <a:rPr lang="en-US" dirty="0"/>
                            <a:t>N-</a:t>
                          </a:r>
                          <a:r>
                            <a:rPr lang="ru-RU" dirty="0"/>
                            <a:t>я итерация рабочего цикла реплицированного журнала выглядит так: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подготовить новый номер эпохи и разослать </a:t>
                          </a:r>
                          <a:r>
                            <a:rPr lang="en-US" dirty="0"/>
                            <a:t>prepare,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</a:t>
                          </a:r>
                          <a:r>
                            <a:rPr lang="en-US" dirty="0"/>
                            <a:t>promise</a:t>
                          </a:r>
                          <a:r>
                            <a:rPr lang="ru-RU" dirty="0"/>
                            <a:t> от остальных участников,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разослать </a:t>
                          </a:r>
                          <a:r>
                            <a:rPr lang="en-US" dirty="0"/>
                            <a:t>propose </a:t>
                          </a:r>
                          <a:r>
                            <a:rPr lang="ru-RU" dirty="0"/>
                            <a:t>со значением записи </a:t>
                          </a:r>
                          <a:r>
                            <a:rPr lang="en-US" dirty="0"/>
                            <a:t>N,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ответов от других участников</a:t>
                          </a:r>
                          <a:r>
                            <a:rPr lang="en-US" dirty="0"/>
                            <a:t>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разослать другим участникам </a:t>
                          </a:r>
                          <a:r>
                            <a:rPr lang="en-US" dirty="0"/>
                            <a:t>commit, </a:t>
                          </a:r>
                          <a:r>
                            <a:rPr lang="ru-RU" dirty="0"/>
                            <a:t>чтобы надёжно сохранить длину журнала,</a:t>
                          </a:r>
                        </a:p>
                        <a:p>
                          <a:pPr marL="342900" marR="0" lvl="0" indent="-34290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AutoNum type="arabicPeriod"/>
                            <a:tabLst/>
                            <a:defRPr/>
                          </a:pPr>
                          <a:r>
                            <a:rPr lang="ru-RU" dirty="0"/>
                            <a:t>дождаться ответа на </a:t>
                          </a:r>
                          <a:r>
                            <a:rPr lang="en-US" dirty="0"/>
                            <a:t>commit</a:t>
                          </a:r>
                          <a:r>
                            <a:rPr lang="ru-RU" dirty="0"/>
                            <a:t> и ответить клиенту, инициировавшему шаг </a:t>
                          </a:r>
                          <a:r>
                            <a:rPr lang="en-US" dirty="0"/>
                            <a:t>N.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90429739"/>
                      </a:ext>
                    </a:extLst>
                  </a:tr>
                  <a:tr h="1737360"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>
                        <a:blipFill>
                          <a:blip r:embed="rId3"/>
                          <a:stretch>
                            <a:fillRect t="-192701" b="-262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3180108"/>
                      </a:ext>
                    </a:extLst>
                  </a:tr>
                  <a:tr h="38151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+mj-lt"/>
                            <a:buNone/>
                            <a:tabLst/>
                            <a:defRPr/>
                          </a:pPr>
                          <a:r>
                            <a:rPr lang="ru-RU" dirty="0"/>
                            <a:t>Теперь на каждую </a:t>
                          </a:r>
                          <a:r>
                            <a:rPr lang="ru-RU" dirty="0" err="1"/>
                            <a:t>дозапись</a:t>
                          </a:r>
                          <a:r>
                            <a:rPr lang="ru-RU" dirty="0"/>
                            <a:t> в журнал требуется два </a:t>
                          </a:r>
                          <a:r>
                            <a:rPr lang="en-US" dirty="0" err="1"/>
                            <a:t>fsync</a:t>
                          </a:r>
                          <a:r>
                            <a:rPr lang="en-US" dirty="0"/>
                            <a:t> </a:t>
                          </a:r>
                          <a:r>
                            <a:rPr lang="ru-RU" dirty="0"/>
                            <a:t>вместо четырёх.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3766522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80870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12314</TotalTime>
  <Words>5492</Words>
  <Application>Microsoft Macintosh PowerPoint</Application>
  <PresentationFormat>Widescreen</PresentationFormat>
  <Paragraphs>896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Consolas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 Anisimov</dc:creator>
  <cp:lastModifiedBy>Artem Anisimov</cp:lastModifiedBy>
  <cp:revision>273</cp:revision>
  <dcterms:created xsi:type="dcterms:W3CDTF">2016-09-20T13:25:15Z</dcterms:created>
  <dcterms:modified xsi:type="dcterms:W3CDTF">2019-12-04T08:29:01Z</dcterms:modified>
</cp:coreProperties>
</file>

<file path=docProps/thumbnail.jpeg>
</file>